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9" r:id="rId1"/>
  </p:sldMasterIdLst>
  <p:notesMasterIdLst>
    <p:notesMasterId r:id="rId100"/>
  </p:notesMasterIdLst>
  <p:handoutMasterIdLst>
    <p:handoutMasterId r:id="rId101"/>
  </p:handoutMasterIdLst>
  <p:sldIdLst>
    <p:sldId id="256" r:id="rId2"/>
    <p:sldId id="1421" r:id="rId3"/>
    <p:sldId id="1422" r:id="rId4"/>
    <p:sldId id="1380" r:id="rId5"/>
    <p:sldId id="1381" r:id="rId6"/>
    <p:sldId id="299" r:id="rId7"/>
    <p:sldId id="317" r:id="rId8"/>
    <p:sldId id="318" r:id="rId9"/>
    <p:sldId id="321" r:id="rId10"/>
    <p:sldId id="320" r:id="rId11"/>
    <p:sldId id="349" r:id="rId12"/>
    <p:sldId id="313" r:id="rId13"/>
    <p:sldId id="312" r:id="rId14"/>
    <p:sldId id="1383" r:id="rId15"/>
    <p:sldId id="259" r:id="rId16"/>
    <p:sldId id="1423" r:id="rId17"/>
    <p:sldId id="1424" r:id="rId18"/>
    <p:sldId id="1425" r:id="rId19"/>
    <p:sldId id="316" r:id="rId20"/>
    <p:sldId id="1382" r:id="rId21"/>
    <p:sldId id="1426" r:id="rId22"/>
    <p:sldId id="293" r:id="rId23"/>
    <p:sldId id="329" r:id="rId24"/>
    <p:sldId id="347" r:id="rId25"/>
    <p:sldId id="1310" r:id="rId26"/>
    <p:sldId id="350" r:id="rId27"/>
    <p:sldId id="314" r:id="rId28"/>
    <p:sldId id="305" r:id="rId29"/>
    <p:sldId id="331" r:id="rId30"/>
    <p:sldId id="330" r:id="rId31"/>
    <p:sldId id="333" r:id="rId32"/>
    <p:sldId id="334" r:id="rId33"/>
    <p:sldId id="335" r:id="rId34"/>
    <p:sldId id="336" r:id="rId35"/>
    <p:sldId id="339" r:id="rId36"/>
    <p:sldId id="337" r:id="rId37"/>
    <p:sldId id="338" r:id="rId38"/>
    <p:sldId id="332" r:id="rId39"/>
    <p:sldId id="257" r:id="rId40"/>
    <p:sldId id="275" r:id="rId41"/>
    <p:sldId id="277" r:id="rId42"/>
    <p:sldId id="278" r:id="rId43"/>
    <p:sldId id="283" r:id="rId44"/>
    <p:sldId id="1397" r:id="rId45"/>
    <p:sldId id="290" r:id="rId46"/>
    <p:sldId id="1398" r:id="rId47"/>
    <p:sldId id="1399" r:id="rId48"/>
    <p:sldId id="1384" r:id="rId49"/>
    <p:sldId id="271" r:id="rId50"/>
    <p:sldId id="1400" r:id="rId51"/>
    <p:sldId id="323" r:id="rId52"/>
    <p:sldId id="1394" r:id="rId53"/>
    <p:sldId id="1395" r:id="rId54"/>
    <p:sldId id="294" r:id="rId55"/>
    <p:sldId id="1428" r:id="rId56"/>
    <p:sldId id="363" r:id="rId57"/>
    <p:sldId id="295" r:id="rId58"/>
    <p:sldId id="1410" r:id="rId59"/>
    <p:sldId id="1411" r:id="rId60"/>
    <p:sldId id="1407" r:id="rId61"/>
    <p:sldId id="1408" r:id="rId62"/>
    <p:sldId id="1389" r:id="rId63"/>
    <p:sldId id="1427" r:id="rId64"/>
    <p:sldId id="1527" r:id="rId65"/>
    <p:sldId id="1537" r:id="rId66"/>
    <p:sldId id="1538" r:id="rId67"/>
    <p:sldId id="1544" r:id="rId68"/>
    <p:sldId id="1540" r:id="rId69"/>
    <p:sldId id="1541" r:id="rId70"/>
    <p:sldId id="1559" r:id="rId71"/>
    <p:sldId id="1560" r:id="rId72"/>
    <p:sldId id="291" r:id="rId73"/>
    <p:sldId id="292" r:id="rId74"/>
    <p:sldId id="1385" r:id="rId75"/>
    <p:sldId id="1387" r:id="rId76"/>
    <p:sldId id="315" r:id="rId77"/>
    <p:sldId id="1401" r:id="rId78"/>
    <p:sldId id="1402" r:id="rId79"/>
    <p:sldId id="319" r:id="rId80"/>
    <p:sldId id="1390" r:id="rId81"/>
    <p:sldId id="1363" r:id="rId82"/>
    <p:sldId id="1403" r:id="rId83"/>
    <p:sldId id="322" r:id="rId84"/>
    <p:sldId id="1392" r:id="rId85"/>
    <p:sldId id="1388" r:id="rId86"/>
    <p:sldId id="327" r:id="rId87"/>
    <p:sldId id="328" r:id="rId88"/>
    <p:sldId id="1404" r:id="rId89"/>
    <p:sldId id="1405" r:id="rId90"/>
    <p:sldId id="1406" r:id="rId91"/>
    <p:sldId id="1391" r:id="rId92"/>
    <p:sldId id="1416" r:id="rId93"/>
    <p:sldId id="1417" r:id="rId94"/>
    <p:sldId id="1418" r:id="rId95"/>
    <p:sldId id="1419" r:id="rId96"/>
    <p:sldId id="1420" r:id="rId97"/>
    <p:sldId id="1412" r:id="rId98"/>
    <p:sldId id="348" r:id="rId99"/>
  </p:sldIdLst>
  <p:sldSz cx="12192000" cy="6858000"/>
  <p:notesSz cx="7099300" cy="10234613"/>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8" autoAdjust="0"/>
    <p:restoredTop sz="77164" autoAdjust="0"/>
  </p:normalViewPr>
  <p:slideViewPr>
    <p:cSldViewPr>
      <p:cViewPr varScale="1">
        <p:scale>
          <a:sx n="129" d="100"/>
          <a:sy n="129" d="100"/>
        </p:scale>
        <p:origin x="760"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E0C96015-CB54-A442-BBCA-42209393602F}"/>
              </a:ext>
            </a:extLst>
          </p:cNvPr>
          <p:cNvSpPr>
            <a:spLocks noGrp="1" noChangeArrowheads="1"/>
          </p:cNvSpPr>
          <p:nvPr>
            <p:ph type="hdr" sz="quarter"/>
          </p:nvPr>
        </p:nvSpPr>
        <p:spPr bwMode="auto">
          <a:xfrm>
            <a:off x="0" y="0"/>
            <a:ext cx="3078163" cy="512763"/>
          </a:xfrm>
          <a:prstGeom prst="rect">
            <a:avLst/>
          </a:prstGeom>
          <a:noFill/>
          <a:ln>
            <a:noFill/>
          </a:ln>
          <a:effectLst/>
        </p:spPr>
        <p:txBody>
          <a:bodyPr vert="horz" wrap="square" lIns="99329" tIns="49665" rIns="99329" bIns="49665" numCol="1" anchor="t" anchorCtr="0" compatLnSpc="1">
            <a:prstTxWarp prst="textNoShape">
              <a:avLst/>
            </a:prstTxWarp>
          </a:bodyPr>
          <a:lstStyle>
            <a:lvl1pP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79875" name="Rectangle 3">
            <a:extLst>
              <a:ext uri="{FF2B5EF4-FFF2-40B4-BE49-F238E27FC236}">
                <a16:creationId xmlns:a16="http://schemas.microsoft.com/office/drawing/2014/main" id="{F3788768-0670-8141-873C-4B76CE40DD0A}"/>
              </a:ext>
            </a:extLst>
          </p:cNvPr>
          <p:cNvSpPr>
            <a:spLocks noGrp="1" noChangeArrowheads="1"/>
          </p:cNvSpPr>
          <p:nvPr>
            <p:ph type="dt" sz="quarter" idx="1"/>
          </p:nvPr>
        </p:nvSpPr>
        <p:spPr bwMode="auto">
          <a:xfrm>
            <a:off x="4021138" y="0"/>
            <a:ext cx="3078162" cy="512763"/>
          </a:xfrm>
          <a:prstGeom prst="rect">
            <a:avLst/>
          </a:prstGeom>
          <a:noFill/>
          <a:ln>
            <a:noFill/>
          </a:ln>
          <a:effectLst/>
        </p:spPr>
        <p:txBody>
          <a:bodyPr vert="horz" wrap="square" lIns="99329" tIns="49665" rIns="99329" bIns="49665" numCol="1" anchor="t" anchorCtr="0" compatLnSpc="1">
            <a:prstTxWarp prst="textNoShape">
              <a:avLst/>
            </a:prstTxWarp>
          </a:bodyPr>
          <a:lstStyle>
            <a:lvl1pPr algn="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79876" name="Rectangle 4">
            <a:extLst>
              <a:ext uri="{FF2B5EF4-FFF2-40B4-BE49-F238E27FC236}">
                <a16:creationId xmlns:a16="http://schemas.microsoft.com/office/drawing/2014/main" id="{387946AE-E40B-2744-98F6-145B39C4998B}"/>
              </a:ext>
            </a:extLst>
          </p:cNvPr>
          <p:cNvSpPr>
            <a:spLocks noGrp="1" noChangeArrowheads="1"/>
          </p:cNvSpPr>
          <p:nvPr>
            <p:ph type="ftr" sz="quarter" idx="2"/>
          </p:nvPr>
        </p:nvSpPr>
        <p:spPr bwMode="auto">
          <a:xfrm>
            <a:off x="0" y="9721850"/>
            <a:ext cx="3078163" cy="512763"/>
          </a:xfrm>
          <a:prstGeom prst="rect">
            <a:avLst/>
          </a:prstGeom>
          <a:noFill/>
          <a:ln>
            <a:noFill/>
          </a:ln>
          <a:effectLst/>
        </p:spPr>
        <p:txBody>
          <a:bodyPr vert="horz" wrap="square" lIns="99329" tIns="49665" rIns="99329" bIns="49665" numCol="1" anchor="b" anchorCtr="0" compatLnSpc="1">
            <a:prstTxWarp prst="textNoShape">
              <a:avLst/>
            </a:prstTxWarp>
          </a:bodyPr>
          <a:lstStyle>
            <a:lvl1pP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79877" name="Rectangle 5">
            <a:extLst>
              <a:ext uri="{FF2B5EF4-FFF2-40B4-BE49-F238E27FC236}">
                <a16:creationId xmlns:a16="http://schemas.microsoft.com/office/drawing/2014/main" id="{15D6F55B-3062-AC46-8E02-A30DD1596069}"/>
              </a:ext>
            </a:extLst>
          </p:cNvPr>
          <p:cNvSpPr>
            <a:spLocks noGrp="1" noChangeArrowheads="1"/>
          </p:cNvSpPr>
          <p:nvPr>
            <p:ph type="sldNum" sz="quarter" idx="3"/>
          </p:nvPr>
        </p:nvSpPr>
        <p:spPr bwMode="auto">
          <a:xfrm>
            <a:off x="4021138" y="9721850"/>
            <a:ext cx="3078162" cy="512763"/>
          </a:xfrm>
          <a:prstGeom prst="rect">
            <a:avLst/>
          </a:prstGeom>
          <a:noFill/>
          <a:ln>
            <a:noFill/>
          </a:ln>
          <a:effectLst/>
        </p:spPr>
        <p:txBody>
          <a:bodyPr vert="horz" wrap="square" lIns="99329" tIns="49665" rIns="99329" bIns="49665" numCol="1" anchor="b" anchorCtr="0" compatLnSpc="1">
            <a:prstTxWarp prst="textNoShape">
              <a:avLst/>
            </a:prstTxWarp>
          </a:bodyPr>
          <a:lstStyle>
            <a:lvl1pPr algn="r" defTabSz="993775" eaLnBrk="1" hangingPunct="1">
              <a:defRPr sz="1300">
                <a:latin typeface="Times New Roman" panose="02020603050405020304" pitchFamily="18" charset="0"/>
              </a:defRPr>
            </a:lvl1pPr>
          </a:lstStyle>
          <a:p>
            <a:fld id="{A3EBA103-45F3-B547-8DBF-DF625BFB7918}" type="slidenum">
              <a:rPr lang="en-US" altLang="nl-NL"/>
              <a:pPr/>
              <a:t>‹nr.›</a:t>
            </a:fld>
            <a:endParaRPr lang="en-US" altLang="nl-N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1026">
            <a:extLst>
              <a:ext uri="{FF2B5EF4-FFF2-40B4-BE49-F238E27FC236}">
                <a16:creationId xmlns:a16="http://schemas.microsoft.com/office/drawing/2014/main" id="{2FBF0F06-7627-6A40-AAA5-67FB8E2BD86F}"/>
              </a:ext>
            </a:extLst>
          </p:cNvPr>
          <p:cNvSpPr>
            <a:spLocks noGrp="1" noChangeArrowheads="1"/>
          </p:cNvSpPr>
          <p:nvPr>
            <p:ph type="hdr" sz="quarter"/>
          </p:nvPr>
        </p:nvSpPr>
        <p:spPr bwMode="auto">
          <a:xfrm>
            <a:off x="0" y="0"/>
            <a:ext cx="3078163" cy="512763"/>
          </a:xfrm>
          <a:prstGeom prst="rect">
            <a:avLst/>
          </a:prstGeom>
          <a:noFill/>
          <a:ln>
            <a:noFill/>
          </a:ln>
          <a:effectLst/>
        </p:spPr>
        <p:txBody>
          <a:bodyPr vert="horz" wrap="square" lIns="99329" tIns="49665" rIns="99329" bIns="49665" numCol="1" anchor="t" anchorCtr="0" compatLnSpc="1">
            <a:prstTxWarp prst="textNoShape">
              <a:avLst/>
            </a:prstTxWarp>
          </a:bodyPr>
          <a:lstStyle>
            <a:lvl1pP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81923" name="Rectangle 1027">
            <a:extLst>
              <a:ext uri="{FF2B5EF4-FFF2-40B4-BE49-F238E27FC236}">
                <a16:creationId xmlns:a16="http://schemas.microsoft.com/office/drawing/2014/main" id="{D8F6AB2F-957D-464B-A9EA-58F77DD65BC8}"/>
              </a:ext>
            </a:extLst>
          </p:cNvPr>
          <p:cNvSpPr>
            <a:spLocks noGrp="1" noChangeArrowheads="1"/>
          </p:cNvSpPr>
          <p:nvPr>
            <p:ph type="dt" idx="1"/>
          </p:nvPr>
        </p:nvSpPr>
        <p:spPr bwMode="auto">
          <a:xfrm>
            <a:off x="4019550" y="0"/>
            <a:ext cx="3078163" cy="512763"/>
          </a:xfrm>
          <a:prstGeom prst="rect">
            <a:avLst/>
          </a:prstGeom>
          <a:noFill/>
          <a:ln>
            <a:noFill/>
          </a:ln>
          <a:effectLst/>
        </p:spPr>
        <p:txBody>
          <a:bodyPr vert="horz" wrap="square" lIns="99329" tIns="49665" rIns="99329" bIns="49665" numCol="1" anchor="t" anchorCtr="0" compatLnSpc="1">
            <a:prstTxWarp prst="textNoShape">
              <a:avLst/>
            </a:prstTxWarp>
          </a:bodyPr>
          <a:lstStyle>
            <a:lvl1pPr algn="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4100" name="Rectangle 1028">
            <a:extLst>
              <a:ext uri="{FF2B5EF4-FFF2-40B4-BE49-F238E27FC236}">
                <a16:creationId xmlns:a16="http://schemas.microsoft.com/office/drawing/2014/main" id="{FF486469-44AA-6A4D-A138-3FCC9EF2BD3A}"/>
              </a:ext>
            </a:extLst>
          </p:cNvPr>
          <p:cNvSpPr>
            <a:spLocks noGrp="1" noRot="1" noChangeAspec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1029">
            <a:extLst>
              <a:ext uri="{FF2B5EF4-FFF2-40B4-BE49-F238E27FC236}">
                <a16:creationId xmlns:a16="http://schemas.microsoft.com/office/drawing/2014/main" id="{E13AB70A-65FF-5546-97BF-5E7FF709C2D7}"/>
              </a:ext>
            </a:extLst>
          </p:cNvPr>
          <p:cNvSpPr>
            <a:spLocks noGrp="1" noChangeArrowheads="1"/>
          </p:cNvSpPr>
          <p:nvPr>
            <p:ph type="body" sz="quarter" idx="3"/>
          </p:nvPr>
        </p:nvSpPr>
        <p:spPr bwMode="auto">
          <a:xfrm>
            <a:off x="711200" y="4864100"/>
            <a:ext cx="5676900" cy="4602163"/>
          </a:xfrm>
          <a:prstGeom prst="rect">
            <a:avLst/>
          </a:prstGeom>
          <a:noFill/>
          <a:ln>
            <a:noFill/>
          </a:ln>
          <a:effectLst/>
        </p:spPr>
        <p:txBody>
          <a:bodyPr vert="horz" wrap="square" lIns="99329" tIns="49665" rIns="99329" bIns="4966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6" name="Rectangle 1030">
            <a:extLst>
              <a:ext uri="{FF2B5EF4-FFF2-40B4-BE49-F238E27FC236}">
                <a16:creationId xmlns:a16="http://schemas.microsoft.com/office/drawing/2014/main" id="{A327C6D0-01BC-ED4D-AC98-0C3D7F8001DA}"/>
              </a:ext>
            </a:extLst>
          </p:cNvPr>
          <p:cNvSpPr>
            <a:spLocks noGrp="1" noChangeArrowheads="1"/>
          </p:cNvSpPr>
          <p:nvPr>
            <p:ph type="ftr" sz="quarter" idx="4"/>
          </p:nvPr>
        </p:nvSpPr>
        <p:spPr bwMode="auto">
          <a:xfrm>
            <a:off x="0" y="9720263"/>
            <a:ext cx="3078163" cy="512762"/>
          </a:xfrm>
          <a:prstGeom prst="rect">
            <a:avLst/>
          </a:prstGeom>
          <a:noFill/>
          <a:ln>
            <a:noFill/>
          </a:ln>
          <a:effectLst/>
        </p:spPr>
        <p:txBody>
          <a:bodyPr vert="horz" wrap="square" lIns="99329" tIns="49665" rIns="99329" bIns="49665" numCol="1" anchor="b" anchorCtr="0" compatLnSpc="1">
            <a:prstTxWarp prst="textNoShape">
              <a:avLst/>
            </a:prstTxWarp>
          </a:bodyPr>
          <a:lstStyle>
            <a:lvl1pP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81927" name="Rectangle 1031">
            <a:extLst>
              <a:ext uri="{FF2B5EF4-FFF2-40B4-BE49-F238E27FC236}">
                <a16:creationId xmlns:a16="http://schemas.microsoft.com/office/drawing/2014/main" id="{77018AE1-B86A-884F-8B47-9A10430EB71B}"/>
              </a:ext>
            </a:extLst>
          </p:cNvPr>
          <p:cNvSpPr>
            <a:spLocks noGrp="1" noChangeArrowheads="1"/>
          </p:cNvSpPr>
          <p:nvPr>
            <p:ph type="sldNum" sz="quarter" idx="5"/>
          </p:nvPr>
        </p:nvSpPr>
        <p:spPr bwMode="auto">
          <a:xfrm>
            <a:off x="4019550" y="9720263"/>
            <a:ext cx="3078163" cy="512762"/>
          </a:xfrm>
          <a:prstGeom prst="rect">
            <a:avLst/>
          </a:prstGeom>
          <a:noFill/>
          <a:ln>
            <a:noFill/>
          </a:ln>
          <a:effectLst/>
        </p:spPr>
        <p:txBody>
          <a:bodyPr vert="horz" wrap="square" lIns="99329" tIns="49665" rIns="99329" bIns="49665" numCol="1" anchor="b" anchorCtr="0" compatLnSpc="1">
            <a:prstTxWarp prst="textNoShape">
              <a:avLst/>
            </a:prstTxWarp>
          </a:bodyPr>
          <a:lstStyle>
            <a:lvl1pPr algn="r" defTabSz="993775" eaLnBrk="1" hangingPunct="1">
              <a:defRPr sz="1300">
                <a:latin typeface="Times New Roman" panose="02020603050405020304" pitchFamily="18" charset="0"/>
              </a:defRPr>
            </a:lvl1pPr>
          </a:lstStyle>
          <a:p>
            <a:fld id="{7E3D5835-08B5-6648-BD70-05B9E0F0FFDD}" type="slidenum">
              <a:rPr lang="en-US" altLang="nl-NL"/>
              <a:pPr/>
              <a:t>‹nr.›</a:t>
            </a:fld>
            <a:endParaRPr lang="en-US" altLang="nl-N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eloper.android.com/reference/android/location/Location.html#getAccuracy()"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7E3D5835-08B5-6648-BD70-05B9E0F0FFDD}" type="slidenum">
              <a:rPr lang="en-US" altLang="nl-NL" smtClean="0"/>
              <a:pPr/>
              <a:t>3</a:t>
            </a:fld>
            <a:endParaRPr lang="en-US" altLang="nl-NL"/>
          </a:p>
        </p:txBody>
      </p:sp>
    </p:spTree>
    <p:extLst>
      <p:ext uri="{BB962C8B-B14F-4D97-AF65-F5344CB8AC3E}">
        <p14:creationId xmlns:p14="http://schemas.microsoft.com/office/powerpoint/2010/main" val="1035137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6A9058A-5CA9-9646-B937-615A55D863C8}"/>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157728BD-145E-BA4E-8650-837D7E4FFB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Data are generated incidentally or purposively</a:t>
            </a:r>
          </a:p>
          <a:p>
            <a:r>
              <a:rPr lang="en-US" altLang="nl-NL"/>
              <a:t>Transactional: credit card data, GPS location</a:t>
            </a:r>
          </a:p>
          <a:p>
            <a:r>
              <a:rPr lang="en-US" altLang="nl-NL"/>
              <a:t>Aspirational: tweets or facebook status</a:t>
            </a:r>
            <a:endParaRPr lang="nl-NL" altLang="nl-NL"/>
          </a:p>
        </p:txBody>
      </p:sp>
      <p:sp>
        <p:nvSpPr>
          <p:cNvPr id="20484" name="Slide Number Placeholder 3">
            <a:extLst>
              <a:ext uri="{FF2B5EF4-FFF2-40B4-BE49-F238E27FC236}">
                <a16:creationId xmlns:a16="http://schemas.microsoft.com/office/drawing/2014/main" id="{9FA37481-0023-A444-87B9-16E3E12361A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EE3DFB38-1D7C-7A49-9E50-6627BBEB33ED}" type="slidenum">
              <a:rPr lang="nl-NL" altLang="nl-NL">
                <a:latin typeface="Times New Roman" panose="02020603050405020304" pitchFamily="18" charset="0"/>
              </a:rPr>
              <a:pPr/>
              <a:t>20</a:t>
            </a:fld>
            <a:endParaRPr lang="nl-NL" altLang="nl-NL">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6A9058A-5CA9-9646-B937-615A55D863C8}"/>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157728BD-145E-BA4E-8650-837D7E4FFB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Data are generated incidentally or purposively</a:t>
            </a:r>
          </a:p>
          <a:p>
            <a:r>
              <a:rPr lang="en-US" altLang="nl-NL"/>
              <a:t>Transactional: credit card data, GPS location</a:t>
            </a:r>
          </a:p>
          <a:p>
            <a:r>
              <a:rPr lang="en-US" altLang="nl-NL"/>
              <a:t>Aspirational: tweets or facebook status</a:t>
            </a:r>
            <a:endParaRPr lang="nl-NL" altLang="nl-NL"/>
          </a:p>
        </p:txBody>
      </p:sp>
      <p:sp>
        <p:nvSpPr>
          <p:cNvPr id="20484" name="Slide Number Placeholder 3">
            <a:extLst>
              <a:ext uri="{FF2B5EF4-FFF2-40B4-BE49-F238E27FC236}">
                <a16:creationId xmlns:a16="http://schemas.microsoft.com/office/drawing/2014/main" id="{9FA37481-0023-A444-87B9-16E3E12361A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EE3DFB38-1D7C-7A49-9E50-6627BBEB33ED}" type="slidenum">
              <a:rPr lang="nl-NL" altLang="nl-NL">
                <a:latin typeface="Times New Roman" panose="02020603050405020304" pitchFamily="18" charset="0"/>
              </a:rPr>
              <a:pPr/>
              <a:t>21</a:t>
            </a:fld>
            <a:endParaRPr lang="nl-NL" altLang="nl-NL">
              <a:latin typeface="Times New Roman" panose="02020603050405020304" pitchFamily="18" charset="0"/>
            </a:endParaRPr>
          </a:p>
        </p:txBody>
      </p:sp>
    </p:spTree>
    <p:extLst>
      <p:ext uri="{BB962C8B-B14F-4D97-AF65-F5344CB8AC3E}">
        <p14:creationId xmlns:p14="http://schemas.microsoft.com/office/powerpoint/2010/main" val="20578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229455F-50F5-9B46-A626-0D01C518DA1B}"/>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04904813-4EDA-184B-BC1D-8C5C0CF8581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17412" name="Slide Number Placeholder 3">
            <a:extLst>
              <a:ext uri="{FF2B5EF4-FFF2-40B4-BE49-F238E27FC236}">
                <a16:creationId xmlns:a16="http://schemas.microsoft.com/office/drawing/2014/main" id="{32D014BF-3436-8546-A7B0-B6DB00C4098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63A65E11-455A-934E-8C1A-F5738357B15A}" type="slidenum">
              <a:rPr lang="en-US" altLang="nl-NL">
                <a:latin typeface="Times New Roman" panose="02020603050405020304" pitchFamily="18" charset="0"/>
              </a:rPr>
              <a:pPr/>
              <a:t>22</a:t>
            </a:fld>
            <a:endParaRPr lang="en-US" altLang="nl-NL">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D8B345C-E0E6-2948-AF90-2E6DDBE6510F}"/>
              </a:ext>
            </a:extLst>
          </p:cNvPr>
          <p:cNvSpPr>
            <a:spLocks noGrp="1" noRot="1" noChangeAspect="1" noChangeArrowheads="1" noTextEdit="1"/>
          </p:cNvSpPr>
          <p:nvPr>
            <p:ph type="sldImg"/>
          </p:nvPr>
        </p:nvSpPr>
        <p:spPr>
          <a:ln/>
        </p:spPr>
      </p:sp>
      <p:sp>
        <p:nvSpPr>
          <p:cNvPr id="50179" name="Notes Placeholder 2">
            <a:extLst>
              <a:ext uri="{FF2B5EF4-FFF2-40B4-BE49-F238E27FC236}">
                <a16:creationId xmlns:a16="http://schemas.microsoft.com/office/drawing/2014/main" id="{77649529-7A86-6646-A01A-D71EF846D16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50180" name="Slide Number Placeholder 3">
            <a:extLst>
              <a:ext uri="{FF2B5EF4-FFF2-40B4-BE49-F238E27FC236}">
                <a16:creationId xmlns:a16="http://schemas.microsoft.com/office/drawing/2014/main" id="{46A800E0-6B9B-ED4E-B117-F90A15E4B7C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29FEA38A-973E-A64D-9FDE-5A24458EE5C0}" type="slidenum">
              <a:rPr lang="en-US" altLang="nl-NL">
                <a:latin typeface="Times New Roman" panose="02020603050405020304" pitchFamily="18" charset="0"/>
              </a:rPr>
              <a:pPr/>
              <a:t>39</a:t>
            </a:fld>
            <a:endParaRPr lang="en-US" altLang="nl-NL">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Google Shape;219;g4f1859f445_0_95:notes">
            <a:extLst>
              <a:ext uri="{FF2B5EF4-FFF2-40B4-BE49-F238E27FC236}">
                <a16:creationId xmlns:a16="http://schemas.microsoft.com/office/drawing/2014/main" id="{899A6D25-89A3-AE45-A532-4C6EDB1B0642}"/>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52227" name="Google Shape;220;g4f1859f445_0_95:notes">
            <a:extLst>
              <a:ext uri="{FF2B5EF4-FFF2-40B4-BE49-F238E27FC236}">
                <a16:creationId xmlns:a16="http://schemas.microsoft.com/office/drawing/2014/main" id="{1E63B7E4-DB20-5847-A206-C26E00FB8CC1}"/>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Refer back to flipchart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6322" name="Google Shape;250;g511a18cf2d_1_43:notes">
            <a:extLst>
              <a:ext uri="{FF2B5EF4-FFF2-40B4-BE49-F238E27FC236}">
                <a16:creationId xmlns:a16="http://schemas.microsoft.com/office/drawing/2014/main" id="{224FD8CA-BEC7-AC49-AE1A-4A2D1D422E7B}"/>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56323" name="Google Shape;251;g511a18cf2d_1_43:notes">
            <a:extLst>
              <a:ext uri="{FF2B5EF4-FFF2-40B4-BE49-F238E27FC236}">
                <a16:creationId xmlns:a16="http://schemas.microsoft.com/office/drawing/2014/main" id="{E74EEF1E-C29E-2147-9D00-40CF3B690930}"/>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Combinations of sensors to measure (not just one sensor)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70" name="Google Shape;282;g4f1859f445_0_75:notes">
            <a:extLst>
              <a:ext uri="{FF2B5EF4-FFF2-40B4-BE49-F238E27FC236}">
                <a16:creationId xmlns:a16="http://schemas.microsoft.com/office/drawing/2014/main" id="{631869FB-0D86-B244-AAFD-89F50D7B43AD}"/>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58371" name="Google Shape;283;g4f1859f445_0_75:notes">
            <a:extLst>
              <a:ext uri="{FF2B5EF4-FFF2-40B4-BE49-F238E27FC236}">
                <a16:creationId xmlns:a16="http://schemas.microsoft.com/office/drawing/2014/main" id="{C1EE3A8A-5326-A443-99B1-80E5124DDFA8}"/>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Example with google maps and large radius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Google Shape;326;g4f1859f445_0_70:notes">
            <a:extLst>
              <a:ext uri="{FF2B5EF4-FFF2-40B4-BE49-F238E27FC236}">
                <a16:creationId xmlns:a16="http://schemas.microsoft.com/office/drawing/2014/main" id="{7B6E2248-DDE2-1744-8389-A844D392747C}"/>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60419" name="Google Shape;327;g4f1859f445_0_70:notes">
            <a:extLst>
              <a:ext uri="{FF2B5EF4-FFF2-40B4-BE49-F238E27FC236}">
                <a16:creationId xmlns:a16="http://schemas.microsoft.com/office/drawing/2014/main" id="{DC838C3C-C28C-F340-AA94-7FC86B42FF6E}"/>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Accelerometer: 3 axes, Gyroscope for tilting </a:t>
            </a:r>
          </a:p>
          <a:p>
            <a:pPr>
              <a:spcBef>
                <a:spcPct val="0"/>
              </a:spcBef>
            </a:pPr>
            <a:r>
              <a:rPr lang="nl-NL" altLang="nl-NL"/>
              <a:t>Compass can be used to measure exact direction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Google Shape;392;g511a18cf2d_1_78:notes">
            <a:extLst>
              <a:ext uri="{FF2B5EF4-FFF2-40B4-BE49-F238E27FC236}">
                <a16:creationId xmlns:a16="http://schemas.microsoft.com/office/drawing/2014/main" id="{B8E0E073-44BF-1740-89D5-996748CAB3C9}"/>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63491" name="Google Shape;393;g511a18cf2d_1_78:notes">
            <a:extLst>
              <a:ext uri="{FF2B5EF4-FFF2-40B4-BE49-F238E27FC236}">
                <a16:creationId xmlns:a16="http://schemas.microsoft.com/office/drawing/2014/main" id="{5CBFD54F-1135-9C46-8F82-F83355A0F3D3}"/>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Not going into detail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lienbildplatzhalter 1">
            <a:extLst>
              <a:ext uri="{FF2B5EF4-FFF2-40B4-BE49-F238E27FC236}">
                <a16:creationId xmlns:a16="http://schemas.microsoft.com/office/drawing/2014/main" id="{ABD477AA-71B4-6A4A-87FB-618AC66F87DC}"/>
              </a:ext>
            </a:extLst>
          </p:cNvPr>
          <p:cNvSpPr>
            <a:spLocks noGrp="1" noRot="1" noChangeAspect="1" noChangeArrowheads="1" noTextEdit="1"/>
          </p:cNvSpPr>
          <p:nvPr>
            <p:ph type="sldImg"/>
          </p:nvPr>
        </p:nvSpPr>
        <p:spPr>
          <a:ln/>
        </p:spPr>
      </p:sp>
      <p:sp>
        <p:nvSpPr>
          <p:cNvPr id="65539" name="Notizenplatzhalter 2">
            <a:extLst>
              <a:ext uri="{FF2B5EF4-FFF2-40B4-BE49-F238E27FC236}">
                <a16:creationId xmlns:a16="http://schemas.microsoft.com/office/drawing/2014/main" id="{9CA1FD06-1F77-AC4C-A9E9-B1E11BBC3AE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ltLang="nl-NL"/>
          </a:p>
        </p:txBody>
      </p:sp>
      <p:sp>
        <p:nvSpPr>
          <p:cNvPr id="65540" name="Foliennummernplatzhalter 3">
            <a:extLst>
              <a:ext uri="{FF2B5EF4-FFF2-40B4-BE49-F238E27FC236}">
                <a16:creationId xmlns:a16="http://schemas.microsoft.com/office/drawing/2014/main" id="{70AEA789-26DC-0446-A9D8-622F465DF6F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787F6973-E50A-DA45-8091-2A8A3298854C}" type="slidenum">
              <a:rPr lang="en-US" altLang="nl-NL">
                <a:latin typeface="Times New Roman" panose="02020603050405020304" pitchFamily="18" charset="0"/>
              </a:rPr>
              <a:pPr/>
              <a:t>46</a:t>
            </a:fld>
            <a:endParaRPr lang="en-US" altLang="nl-NL">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lienbildplatzhalter 1">
            <a:extLst>
              <a:ext uri="{FF2B5EF4-FFF2-40B4-BE49-F238E27FC236}">
                <a16:creationId xmlns:a16="http://schemas.microsoft.com/office/drawing/2014/main" id="{716C78B6-2A6C-7445-9545-B6914246CC67}"/>
              </a:ext>
            </a:extLst>
          </p:cNvPr>
          <p:cNvSpPr>
            <a:spLocks noGrp="1" noRot="1" noChangeAspect="1" noChangeArrowheads="1" noTextEdit="1"/>
          </p:cNvSpPr>
          <p:nvPr>
            <p:ph type="sldImg"/>
          </p:nvPr>
        </p:nvSpPr>
        <p:spPr>
          <a:ln/>
        </p:spPr>
      </p:sp>
      <p:sp>
        <p:nvSpPr>
          <p:cNvPr id="22531" name="Notizenplatzhalter 2">
            <a:extLst>
              <a:ext uri="{FF2B5EF4-FFF2-40B4-BE49-F238E27FC236}">
                <a16:creationId xmlns:a16="http://schemas.microsoft.com/office/drawing/2014/main" id="{0F784EC4-2208-A943-AB05-6F39D316AA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ltLang="nl-NL"/>
          </a:p>
        </p:txBody>
      </p:sp>
      <p:sp>
        <p:nvSpPr>
          <p:cNvPr id="22532" name="Foliennummernplatzhalter 3">
            <a:extLst>
              <a:ext uri="{FF2B5EF4-FFF2-40B4-BE49-F238E27FC236}">
                <a16:creationId xmlns:a16="http://schemas.microsoft.com/office/drawing/2014/main" id="{C4C7D358-1644-4648-9B91-3D0EEB9C5BF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0CDD49F0-63F6-C844-A186-3E4CB4C98698}" type="slidenum">
              <a:rPr lang="en-US" altLang="nl-NL">
                <a:latin typeface="Times New Roman" panose="02020603050405020304" pitchFamily="18" charset="0"/>
              </a:rPr>
              <a:pPr/>
              <a:t>4</a:t>
            </a:fld>
            <a:endParaRPr lang="en-US" altLang="nl-NL">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lienbildplatzhalter 1">
            <a:extLst>
              <a:ext uri="{FF2B5EF4-FFF2-40B4-BE49-F238E27FC236}">
                <a16:creationId xmlns:a16="http://schemas.microsoft.com/office/drawing/2014/main" id="{6A46C8FA-23F5-2B45-9DC8-61AD135F17F2}"/>
              </a:ext>
            </a:extLst>
          </p:cNvPr>
          <p:cNvSpPr>
            <a:spLocks noGrp="1" noRot="1" noChangeAspect="1" noChangeArrowheads="1" noTextEdit="1"/>
          </p:cNvSpPr>
          <p:nvPr>
            <p:ph type="sldImg"/>
          </p:nvPr>
        </p:nvSpPr>
        <p:spPr>
          <a:ln/>
        </p:spPr>
      </p:sp>
      <p:sp>
        <p:nvSpPr>
          <p:cNvPr id="67587" name="Notizenplatzhalter 2">
            <a:extLst>
              <a:ext uri="{FF2B5EF4-FFF2-40B4-BE49-F238E27FC236}">
                <a16:creationId xmlns:a16="http://schemas.microsoft.com/office/drawing/2014/main" id="{C2D360F6-B102-F44F-956B-05C984D1D50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ltLang="nl-NL"/>
          </a:p>
        </p:txBody>
      </p:sp>
      <p:sp>
        <p:nvSpPr>
          <p:cNvPr id="67588" name="Foliennummernplatzhalter 3">
            <a:extLst>
              <a:ext uri="{FF2B5EF4-FFF2-40B4-BE49-F238E27FC236}">
                <a16:creationId xmlns:a16="http://schemas.microsoft.com/office/drawing/2014/main" id="{3F38DE9B-4CF8-C24B-B797-BE9E2A5C485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70463798-07E8-F44F-B644-65E714634348}" type="slidenum">
              <a:rPr lang="en-US" altLang="nl-NL">
                <a:latin typeface="Times New Roman" panose="02020603050405020304" pitchFamily="18" charset="0"/>
              </a:rPr>
              <a:pPr/>
              <a:t>47</a:t>
            </a:fld>
            <a:endParaRPr lang="en-US" altLang="nl-NL">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lienbildplatzhalter 1">
            <a:extLst>
              <a:ext uri="{FF2B5EF4-FFF2-40B4-BE49-F238E27FC236}">
                <a16:creationId xmlns:a16="http://schemas.microsoft.com/office/drawing/2014/main" id="{43BF82E4-0352-E54A-AA04-7665B4A4F99F}"/>
              </a:ext>
            </a:extLst>
          </p:cNvPr>
          <p:cNvSpPr>
            <a:spLocks noGrp="1" noRot="1" noChangeAspect="1" noChangeArrowheads="1" noTextEdit="1"/>
          </p:cNvSpPr>
          <p:nvPr>
            <p:ph type="sldImg"/>
          </p:nvPr>
        </p:nvSpPr>
        <p:spPr>
          <a:ln/>
        </p:spPr>
      </p:sp>
      <p:sp>
        <p:nvSpPr>
          <p:cNvPr id="69635" name="Notizenplatzhalter 2">
            <a:extLst>
              <a:ext uri="{FF2B5EF4-FFF2-40B4-BE49-F238E27FC236}">
                <a16:creationId xmlns:a16="http://schemas.microsoft.com/office/drawing/2014/main" id="{235E3972-8CA4-B04D-A81D-C21C654956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ltLang="nl-NL"/>
          </a:p>
        </p:txBody>
      </p:sp>
      <p:sp>
        <p:nvSpPr>
          <p:cNvPr id="69636" name="Foliennummernplatzhalter 3">
            <a:extLst>
              <a:ext uri="{FF2B5EF4-FFF2-40B4-BE49-F238E27FC236}">
                <a16:creationId xmlns:a16="http://schemas.microsoft.com/office/drawing/2014/main" id="{850682E9-467C-6F4A-BE1D-10D72F7E291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F114929C-3DFF-2946-AE11-AF1FA2DF4287}" type="slidenum">
              <a:rPr lang="en-US" altLang="nl-NL">
                <a:latin typeface="Times New Roman" panose="02020603050405020304" pitchFamily="18" charset="0"/>
              </a:rPr>
              <a:pPr/>
              <a:t>48</a:t>
            </a:fld>
            <a:endParaRPr lang="en-US" altLang="nl-NL">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82" name="Google Shape;180;g55d3065064_1_6:notes">
            <a:extLst>
              <a:ext uri="{FF2B5EF4-FFF2-40B4-BE49-F238E27FC236}">
                <a16:creationId xmlns:a16="http://schemas.microsoft.com/office/drawing/2014/main" id="{F0B68F71-54C9-4443-801A-CC0545034637}"/>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1683" name="Google Shape;181;g55d3065064_1_6:notes">
            <a:extLst>
              <a:ext uri="{FF2B5EF4-FFF2-40B4-BE49-F238E27FC236}">
                <a16:creationId xmlns:a16="http://schemas.microsoft.com/office/drawing/2014/main" id="{8988920C-EA2E-BC45-BEC1-33BE126B72C8}"/>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Sensor data have many characteristics of big data but it is not found data, rather researcher has control over the content. TSE framework applies and errors can be quantified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730" name="Google Shape;418;g502df6c1c3_0_10:notes">
            <a:extLst>
              <a:ext uri="{FF2B5EF4-FFF2-40B4-BE49-F238E27FC236}">
                <a16:creationId xmlns:a16="http://schemas.microsoft.com/office/drawing/2014/main" id="{954BBA9F-B4BA-E44A-9556-217A74902842}"/>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3731" name="Google Shape;419;g502df6c1c3_0_10:notes">
            <a:extLst>
              <a:ext uri="{FF2B5EF4-FFF2-40B4-BE49-F238E27FC236}">
                <a16:creationId xmlns:a16="http://schemas.microsoft.com/office/drawing/2014/main" id="{247B885A-DB5D-F648-97C6-62FBFB78B825}"/>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Bella: sensing location when moving &amp; when still, labeled stops</a:t>
            </a:r>
          </a:p>
          <a:p>
            <a:pPr>
              <a:spcBef>
                <a:spcPct val="0"/>
              </a:spcBef>
            </a:pPr>
            <a:endParaRPr lang="nl-NL" altLang="nl-NL"/>
          </a:p>
          <a:p>
            <a:pPr>
              <a:spcBef>
                <a:spcPct val="0"/>
              </a:spcBef>
            </a:pPr>
            <a:r>
              <a:rPr lang="nl-NL" altLang="nl-NL"/>
              <a:t>In-house developed app, different stop detection parameters were allocated at random, not suitable for older devices (iPhone 4, samsung S3 and earlier); half fresh respondents &amp; half participated in an earlier web travel survey</a:t>
            </a:r>
          </a:p>
          <a:p>
            <a:pPr marL="914400" lvl="1" indent="-292100">
              <a:lnSpc>
                <a:spcPct val="115000"/>
              </a:lnSpc>
              <a:spcBef>
                <a:spcPct val="0"/>
              </a:spcBef>
              <a:buClr>
                <a:srgbClr val="000000"/>
              </a:buClr>
              <a:buSzPts val="1000"/>
              <a:buFontTx/>
              <a:buChar char="○"/>
            </a:pPr>
            <a:r>
              <a:rPr lang="nl-NL" altLang="nl-NL" sz="1000">
                <a:solidFill>
                  <a:srgbClr val="000000"/>
                </a:solidFill>
              </a:rPr>
              <a:t>25% of willing to use the app (comparable to typical web travel survey)</a:t>
            </a:r>
          </a:p>
          <a:p>
            <a:pPr>
              <a:spcBef>
                <a:spcPts val="1600"/>
              </a:spcBef>
            </a:pPr>
            <a:endParaRPr lang="nl-NL" altLang="nl-NL"/>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8546" name="Google Shape;665;g55d3065064_1_49:notes">
            <a:extLst>
              <a:ext uri="{FF2B5EF4-FFF2-40B4-BE49-F238E27FC236}">
                <a16:creationId xmlns:a16="http://schemas.microsoft.com/office/drawing/2014/main" id="{21B92731-90D4-3A43-97BD-6F2CBDFC9263}"/>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08547" name="Google Shape;666;g55d3065064_1_49:notes">
            <a:extLst>
              <a:ext uri="{FF2B5EF4-FFF2-40B4-BE49-F238E27FC236}">
                <a16:creationId xmlns:a16="http://schemas.microsoft.com/office/drawing/2014/main" id="{E6A7400A-5616-4642-8F09-B2F8401EA629}"/>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Can be implemented in browser and in app. Here an example of browser consent</a:t>
            </a:r>
          </a:p>
        </p:txBody>
      </p:sp>
    </p:spTree>
    <p:extLst>
      <p:ext uri="{BB962C8B-B14F-4D97-AF65-F5344CB8AC3E}">
        <p14:creationId xmlns:p14="http://schemas.microsoft.com/office/powerpoint/2010/main" val="948644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0594" name="Google Shape;665;g55d3065064_1_49:notes">
            <a:extLst>
              <a:ext uri="{FF2B5EF4-FFF2-40B4-BE49-F238E27FC236}">
                <a16:creationId xmlns:a16="http://schemas.microsoft.com/office/drawing/2014/main" id="{E5FB15F2-A784-A448-BED6-3732676159BC}"/>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10595" name="Google Shape;666;g55d3065064_1_49:notes">
            <a:extLst>
              <a:ext uri="{FF2B5EF4-FFF2-40B4-BE49-F238E27FC236}">
                <a16:creationId xmlns:a16="http://schemas.microsoft.com/office/drawing/2014/main" id="{777B529D-91C1-AF45-998E-A23A89EF5629}"/>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Can be implemented in browser and in app. Here an example of browser consent</a:t>
            </a:r>
          </a:p>
        </p:txBody>
      </p:sp>
    </p:spTree>
    <p:extLst>
      <p:ext uri="{BB962C8B-B14F-4D97-AF65-F5344CB8AC3E}">
        <p14:creationId xmlns:p14="http://schemas.microsoft.com/office/powerpoint/2010/main" val="2178547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8" name="Google Shape;425;g54b2830e4a_0_3:notes">
            <a:extLst>
              <a:ext uri="{FF2B5EF4-FFF2-40B4-BE49-F238E27FC236}">
                <a16:creationId xmlns:a16="http://schemas.microsoft.com/office/drawing/2014/main" id="{FBE21177-9396-6B4F-A7BA-AB547ACDDA7D}"/>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5779" name="Google Shape;426;g54b2830e4a_0_3:notes">
            <a:extLst>
              <a:ext uri="{FF2B5EF4-FFF2-40B4-BE49-F238E27FC236}">
                <a16:creationId xmlns:a16="http://schemas.microsoft.com/office/drawing/2014/main" id="{5DEB24C9-B98A-1441-9094-E89D178D2324}"/>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Stops and trips are detected on device (we will come back to it later in detail) because the respondent needs to answer questions about stops and trips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874" name="Google Shape;437;g54a850584b_0_0:notes">
            <a:extLst>
              <a:ext uri="{FF2B5EF4-FFF2-40B4-BE49-F238E27FC236}">
                <a16:creationId xmlns:a16="http://schemas.microsoft.com/office/drawing/2014/main" id="{7B68BF8A-4CE3-0C43-B29E-231A6F737660}"/>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9875" name="Google Shape;438;g54a850584b_0_0:notes">
            <a:extLst>
              <a:ext uri="{FF2B5EF4-FFF2-40B4-BE49-F238E27FC236}">
                <a16:creationId xmlns:a16="http://schemas.microsoft.com/office/drawing/2014/main" id="{01CE0173-D84C-2146-95BE-9651CEEA4B46}"/>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Participants asked to label motives &amp; means of transportation</a:t>
            </a:r>
          </a:p>
        </p:txBody>
      </p:sp>
    </p:spTree>
    <p:extLst>
      <p:ext uri="{BB962C8B-B14F-4D97-AF65-F5344CB8AC3E}">
        <p14:creationId xmlns:p14="http://schemas.microsoft.com/office/powerpoint/2010/main" val="165267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9EA8C60A-BCA4-2941-8C87-57F1FB93CC73}" type="slidenum">
              <a:rPr lang="nl-NL" smtClean="0"/>
              <a:t>56</a:t>
            </a:fld>
            <a:endParaRPr lang="nl-NL"/>
          </a:p>
        </p:txBody>
      </p:sp>
    </p:spTree>
    <p:extLst>
      <p:ext uri="{BB962C8B-B14F-4D97-AF65-F5344CB8AC3E}">
        <p14:creationId xmlns:p14="http://schemas.microsoft.com/office/powerpoint/2010/main" val="169422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826" name="Google Shape;437;g54a850584b_0_0:notes">
            <a:extLst>
              <a:ext uri="{FF2B5EF4-FFF2-40B4-BE49-F238E27FC236}">
                <a16:creationId xmlns:a16="http://schemas.microsoft.com/office/drawing/2014/main" id="{09B54C69-2C4C-DD46-9BC9-C5C6BEF1568E}"/>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7827" name="Google Shape;438;g54a850584b_0_0:notes">
            <a:extLst>
              <a:ext uri="{FF2B5EF4-FFF2-40B4-BE49-F238E27FC236}">
                <a16:creationId xmlns:a16="http://schemas.microsoft.com/office/drawing/2014/main" id="{7B25278C-310C-064A-A0E9-90E84647D947}"/>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Participants asked to label motives &amp; means of transportation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6C04512F-C53A-2040-90C6-64AAEBB1DB4E}"/>
              </a:ext>
            </a:extLst>
          </p:cNvPr>
          <p:cNvSpPr>
            <a:spLocks noGrp="1" noRot="1" noChangeAspect="1" noChangeArrowheads="1" noTextEdit="1"/>
          </p:cNvSpPr>
          <p:nvPr>
            <p:ph type="sldImg"/>
          </p:nvPr>
        </p:nvSpPr>
        <p:spPr>
          <a:ln/>
        </p:spPr>
      </p:sp>
      <p:sp>
        <p:nvSpPr>
          <p:cNvPr id="27651" name="Notes Placeholder 2">
            <a:extLst>
              <a:ext uri="{FF2B5EF4-FFF2-40B4-BE49-F238E27FC236}">
                <a16:creationId xmlns:a16="http://schemas.microsoft.com/office/drawing/2014/main" id="{73A3C004-9066-0642-A8D0-681BA357AD1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27652" name="Slide Number Placeholder 3">
            <a:extLst>
              <a:ext uri="{FF2B5EF4-FFF2-40B4-BE49-F238E27FC236}">
                <a16:creationId xmlns:a16="http://schemas.microsoft.com/office/drawing/2014/main" id="{B3F1E711-6C2F-B143-988B-F6D5B4325C7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D004782D-544A-CB46-A12D-D1616F9BE1B4}" type="slidenum">
              <a:rPr lang="en-US" altLang="nl-NL">
                <a:latin typeface="Times New Roman" panose="02020603050405020304" pitchFamily="18" charset="0"/>
              </a:rPr>
              <a:pPr/>
              <a:t>6</a:t>
            </a:fld>
            <a:endParaRPr lang="en-US" altLang="nl-NL">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9266" name="Google Shape;842;g55fd0dbb07_0_2:notes">
            <a:extLst>
              <a:ext uri="{FF2B5EF4-FFF2-40B4-BE49-F238E27FC236}">
                <a16:creationId xmlns:a16="http://schemas.microsoft.com/office/drawing/2014/main" id="{F3BE04D8-5A1B-8B41-845A-767E4C34AD46}"/>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43" name="Google Shape;843;g55fd0dbb07_0_2:notes">
            <a:extLst>
              <a:ext uri="{FF2B5EF4-FFF2-40B4-BE49-F238E27FC236}">
                <a16:creationId xmlns:a16="http://schemas.microsoft.com/office/drawing/2014/main" id="{BFED31C2-FFA0-DF40-9FD8-4C4405330F6F}"/>
              </a:ext>
            </a:extLst>
          </p:cNvPr>
          <p:cNvSpPr txBox="1">
            <a:spLocks noGrp="1"/>
          </p:cNvSpPr>
          <p:nvPr>
            <p:ph type="body" idx="1"/>
          </p:nvPr>
        </p:nvSpPr>
        <p:spPr>
          <a:xfrm>
            <a:off x="685800" y="4343400"/>
            <a:ext cx="5486400" cy="4114800"/>
          </a:xfrm>
        </p:spPr>
        <p:txBody>
          <a:bodyPr spcFirstLastPara="1" lIns="91425" tIns="91425" rIns="91425" bIns="91425">
            <a:noAutofit/>
          </a:bodyPr>
          <a:lstStyle/>
          <a:p>
            <a:pPr>
              <a:spcBef>
                <a:spcPts val="0"/>
              </a:spcBef>
              <a:spcAft>
                <a:spcPts val="0"/>
              </a:spcAft>
              <a:defRPr/>
            </a:pPr>
            <a:r>
              <a:rPr lang="en"/>
              <a:t>Tabi App data from a researcher; time stamps and locations</a:t>
            </a:r>
            <a:endParaRPr/>
          </a:p>
          <a:p>
            <a:pPr>
              <a:spcBef>
                <a:spcPts val="0"/>
              </a:spcBef>
              <a:spcAft>
                <a:spcPts val="0"/>
              </a:spcAft>
              <a:defRPr/>
            </a:pPr>
            <a:r>
              <a:rPr lang="en"/>
              <a:t>Stops identified by app and labeled by users</a:t>
            </a:r>
            <a:endParaRPr/>
          </a:p>
          <a:p>
            <a:pPr>
              <a:spcBef>
                <a:spcPts val="0"/>
              </a:spcBef>
              <a:spcAft>
                <a:spcPts val="0"/>
              </a:spcAft>
              <a:defRPr/>
            </a:pPr>
            <a:r>
              <a:rPr lang="en"/>
              <a:t>Stop detection parameters: 40-80 meters distance (by meter) from all other points &amp; 2-6 min (by minute), e.g. one respondent has parameters 43 meters and 3 min, another respondent has  79 m and 5 min </a:t>
            </a:r>
            <a:endParaRPr/>
          </a:p>
          <a:p>
            <a:pPr>
              <a:spcBef>
                <a:spcPts val="0"/>
              </a:spcBef>
              <a:spcAft>
                <a:spcPts val="0"/>
              </a:spcAft>
              <a:defRPr/>
            </a:pPr>
            <a:r>
              <a:rPr lang="en"/>
              <a:t>Accuracy: a 68%-confidence interval, is from Google Geolocation API (in meters, radius of a given estimated location in meters) [</a:t>
            </a:r>
            <a:r>
              <a:rPr lang="en">
                <a:solidFill>
                  <a:srgbClr val="202124"/>
                </a:solidFill>
                <a:highlight>
                  <a:srgbClr val="FFFFFF"/>
                </a:highlight>
              </a:rPr>
              <a:t>We define horizontal accuracy as the radius of 68% confidence. In other words, if you draw a circle centered at this location's latitude and longitude, and with a radius equal to the accuracy, then there is a 68% probability that the true location is inside the circle. </a:t>
            </a:r>
            <a:r>
              <a:rPr lang="en" u="sng">
                <a:solidFill>
                  <a:schemeClr val="hlink"/>
                </a:solidFill>
                <a:hlinkClick r:id="rId3"/>
              </a:rPr>
              <a:t>https://developer.android.com/reference/android/location/Location.html#getAccuracy()</a:t>
            </a:r>
            <a:r>
              <a:rPr lang="en"/>
              <a:t>]</a:t>
            </a:r>
            <a:endParaRPr/>
          </a:p>
          <a:p>
            <a:pPr>
              <a:spcBef>
                <a:spcPts val="0"/>
              </a:spcBef>
              <a:spcAft>
                <a:spcPts val="0"/>
              </a:spcAft>
              <a:defRPr/>
            </a:pPr>
            <a:r>
              <a:rPr lang="en"/>
              <a:t>Local stop id is supposed to identify a stop but there was a bug in the app (so don’t focus on it much:))</a:t>
            </a:r>
            <a:endParaRPr/>
          </a:p>
          <a:p>
            <a:pPr>
              <a:spcBef>
                <a:spcPts val="0"/>
              </a:spcBef>
              <a:spcAft>
                <a:spcPts val="0"/>
              </a:spcAft>
              <a:defRPr/>
            </a:pPr>
            <a:r>
              <a:rPr lang="en"/>
              <a:t>Local stop visit id if a person has been to the stop already which visit it is</a:t>
            </a:r>
            <a:endParaRPr/>
          </a:p>
          <a:p>
            <a:pPr>
              <a:spcBef>
                <a:spcPts val="0"/>
              </a:spcBef>
              <a:spcAft>
                <a:spcPts val="0"/>
              </a:spcAft>
              <a:defRPr/>
            </a:pPr>
            <a:endParaRPr/>
          </a:p>
        </p:txBody>
      </p:sp>
    </p:spTree>
    <p:extLst>
      <p:ext uri="{BB962C8B-B14F-4D97-AF65-F5344CB8AC3E}">
        <p14:creationId xmlns:p14="http://schemas.microsoft.com/office/powerpoint/2010/main" val="2871982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1314" name="Google Shape;901;g58bd21f3de_2_37:notes">
            <a:extLst>
              <a:ext uri="{FF2B5EF4-FFF2-40B4-BE49-F238E27FC236}">
                <a16:creationId xmlns:a16="http://schemas.microsoft.com/office/drawing/2014/main" id="{349B7127-C283-E948-AF28-FDB9BF02AD44}"/>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41315" name="Google Shape;902;g58bd21f3de_2_37:notes">
            <a:extLst>
              <a:ext uri="{FF2B5EF4-FFF2-40B4-BE49-F238E27FC236}">
                <a16:creationId xmlns:a16="http://schemas.microsoft.com/office/drawing/2014/main" id="{80F2D217-E81B-4844-89A2-FAC90E9851D2}"/>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Researcher determines what a stop is (e.g., radius of no movement in specific time frame)</a:t>
            </a:r>
          </a:p>
        </p:txBody>
      </p:sp>
    </p:spTree>
    <p:extLst>
      <p:ext uri="{BB962C8B-B14F-4D97-AF65-F5344CB8AC3E}">
        <p14:creationId xmlns:p14="http://schemas.microsoft.com/office/powerpoint/2010/main" val="3231216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5954" name="Google Shape;860;g58bd21f3de_1_18:notes">
            <a:extLst>
              <a:ext uri="{FF2B5EF4-FFF2-40B4-BE49-F238E27FC236}">
                <a16:creationId xmlns:a16="http://schemas.microsoft.com/office/drawing/2014/main" id="{3D8F760C-707E-5348-91B8-E8E5D5F25F3F}"/>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25955" name="Google Shape;861;g58bd21f3de_1_18:notes">
            <a:extLst>
              <a:ext uri="{FF2B5EF4-FFF2-40B4-BE49-F238E27FC236}">
                <a16:creationId xmlns:a16="http://schemas.microsoft.com/office/drawing/2014/main" id="{3521CB1F-5D0A-BE4B-9152-1593EC907B86}"/>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extLst>
      <p:ext uri="{BB962C8B-B14F-4D97-AF65-F5344CB8AC3E}">
        <p14:creationId xmlns:p14="http://schemas.microsoft.com/office/powerpoint/2010/main" val="3797572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8002" name="Google Shape;793;g54b2830e4a_0_12:notes">
            <a:extLst>
              <a:ext uri="{FF2B5EF4-FFF2-40B4-BE49-F238E27FC236}">
                <a16:creationId xmlns:a16="http://schemas.microsoft.com/office/drawing/2014/main" id="{1BFD91F4-B2F8-DF4B-A831-1EA7D352ED09}"/>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28003" name="Google Shape;794;g54b2830e4a_0_12:notes">
            <a:extLst>
              <a:ext uri="{FF2B5EF4-FFF2-40B4-BE49-F238E27FC236}">
                <a16:creationId xmlns:a16="http://schemas.microsoft.com/office/drawing/2014/main" id="{80FE775A-4C93-334D-BD52-643EDA4A8533}"/>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don’t know whether they additionally charge but it’s not a problem for the study</a:t>
            </a:r>
          </a:p>
        </p:txBody>
      </p:sp>
    </p:spTree>
    <p:extLst>
      <p:ext uri="{BB962C8B-B14F-4D97-AF65-F5344CB8AC3E}">
        <p14:creationId xmlns:p14="http://schemas.microsoft.com/office/powerpoint/2010/main" val="4050338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6A9058A-5CA9-9646-B937-615A55D863C8}"/>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157728BD-145E-BA4E-8650-837D7E4FFB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Data are generated incidentally or purposively</a:t>
            </a:r>
          </a:p>
          <a:p>
            <a:r>
              <a:rPr lang="en-US" altLang="nl-NL"/>
              <a:t>Transactional: credit card data, GPS location</a:t>
            </a:r>
          </a:p>
          <a:p>
            <a:r>
              <a:rPr lang="en-US" altLang="nl-NL"/>
              <a:t>Aspirational: tweets or facebook status</a:t>
            </a:r>
            <a:endParaRPr lang="nl-NL" altLang="nl-NL"/>
          </a:p>
        </p:txBody>
      </p:sp>
      <p:sp>
        <p:nvSpPr>
          <p:cNvPr id="20484" name="Slide Number Placeholder 3">
            <a:extLst>
              <a:ext uri="{FF2B5EF4-FFF2-40B4-BE49-F238E27FC236}">
                <a16:creationId xmlns:a16="http://schemas.microsoft.com/office/drawing/2014/main" id="{9FA37481-0023-A444-87B9-16E3E12361A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EE3DFB38-1D7C-7A49-9E50-6627BBEB33ED}" type="slidenum">
              <a:rPr lang="nl-NL" altLang="nl-NL">
                <a:latin typeface="Times New Roman" panose="02020603050405020304" pitchFamily="18" charset="0"/>
              </a:rPr>
              <a:pPr/>
              <a:t>63</a:t>
            </a:fld>
            <a:endParaRPr lang="nl-NL" altLang="nl-NL">
              <a:latin typeface="Times New Roman" panose="02020603050405020304" pitchFamily="18" charset="0"/>
            </a:endParaRPr>
          </a:p>
        </p:txBody>
      </p:sp>
    </p:spTree>
    <p:extLst>
      <p:ext uri="{BB962C8B-B14F-4D97-AF65-F5344CB8AC3E}">
        <p14:creationId xmlns:p14="http://schemas.microsoft.com/office/powerpoint/2010/main" val="3348009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4FA3189E-D898-4058-AC2D-1C2A4EB91DDB}" type="slidenum">
              <a:rPr lang="en-US" altLang="nl-NL" smtClean="0"/>
              <a:pPr>
                <a:defRPr/>
              </a:pPr>
              <a:t>64</a:t>
            </a:fld>
            <a:endParaRPr lang="en-US" altLang="nl-NL"/>
          </a:p>
        </p:txBody>
      </p:sp>
    </p:spTree>
    <p:extLst>
      <p:ext uri="{BB962C8B-B14F-4D97-AF65-F5344CB8AC3E}">
        <p14:creationId xmlns:p14="http://schemas.microsoft.com/office/powerpoint/2010/main" val="366217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4FA3189E-D898-4058-AC2D-1C2A4EB91DDB}" type="slidenum">
              <a:rPr lang="en-US" altLang="nl-NL" smtClean="0"/>
              <a:pPr>
                <a:defRPr/>
              </a:pPr>
              <a:t>65</a:t>
            </a:fld>
            <a:endParaRPr lang="en-US" altLang="nl-NL"/>
          </a:p>
        </p:txBody>
      </p:sp>
    </p:spTree>
    <p:extLst>
      <p:ext uri="{BB962C8B-B14F-4D97-AF65-F5344CB8AC3E}">
        <p14:creationId xmlns:p14="http://schemas.microsoft.com/office/powerpoint/2010/main" val="278165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4FA3189E-D898-4058-AC2D-1C2A4EB91DDB}" type="slidenum">
              <a:rPr lang="en-US" altLang="nl-NL" smtClean="0"/>
              <a:pPr>
                <a:defRPr/>
              </a:pPr>
              <a:t>67</a:t>
            </a:fld>
            <a:endParaRPr lang="en-US" altLang="nl-NL"/>
          </a:p>
        </p:txBody>
      </p:sp>
    </p:spTree>
    <p:extLst>
      <p:ext uri="{BB962C8B-B14F-4D97-AF65-F5344CB8AC3E}">
        <p14:creationId xmlns:p14="http://schemas.microsoft.com/office/powerpoint/2010/main" val="515162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6A9058A-5CA9-9646-B937-615A55D863C8}"/>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157728BD-145E-BA4E-8650-837D7E4FFB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Data are generated incidentally or purposively</a:t>
            </a:r>
          </a:p>
          <a:p>
            <a:r>
              <a:rPr lang="en-US" altLang="nl-NL"/>
              <a:t>Transactional: credit card data, GPS location</a:t>
            </a:r>
          </a:p>
          <a:p>
            <a:r>
              <a:rPr lang="en-US" altLang="nl-NL"/>
              <a:t>Aspirational: tweets or facebook status</a:t>
            </a:r>
            <a:endParaRPr lang="nl-NL" altLang="nl-NL"/>
          </a:p>
        </p:txBody>
      </p:sp>
      <p:sp>
        <p:nvSpPr>
          <p:cNvPr id="20484" name="Slide Number Placeholder 3">
            <a:extLst>
              <a:ext uri="{FF2B5EF4-FFF2-40B4-BE49-F238E27FC236}">
                <a16:creationId xmlns:a16="http://schemas.microsoft.com/office/drawing/2014/main" id="{9FA37481-0023-A444-87B9-16E3E12361A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EE3DFB38-1D7C-7A49-9E50-6627BBEB33ED}" type="slidenum">
              <a:rPr lang="nl-NL" altLang="nl-NL">
                <a:latin typeface="Times New Roman" panose="02020603050405020304" pitchFamily="18" charset="0"/>
              </a:rPr>
              <a:pPr/>
              <a:t>71</a:t>
            </a:fld>
            <a:endParaRPr lang="nl-NL" altLang="nl-NL">
              <a:latin typeface="Times New Roman" panose="02020603050405020304" pitchFamily="18" charset="0"/>
            </a:endParaRPr>
          </a:p>
        </p:txBody>
      </p:sp>
    </p:spTree>
    <p:extLst>
      <p:ext uri="{BB962C8B-B14F-4D97-AF65-F5344CB8AC3E}">
        <p14:creationId xmlns:p14="http://schemas.microsoft.com/office/powerpoint/2010/main" val="2040201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22" name="Google Shape;399;g502df6c1c3_0_0:notes">
            <a:extLst>
              <a:ext uri="{FF2B5EF4-FFF2-40B4-BE49-F238E27FC236}">
                <a16:creationId xmlns:a16="http://schemas.microsoft.com/office/drawing/2014/main" id="{58DD4B1D-A4E8-E747-8164-DEF627A8C1EA}"/>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1923" name="Google Shape;400;g502df6c1c3_0_0:notes">
            <a:extLst>
              <a:ext uri="{FF2B5EF4-FFF2-40B4-BE49-F238E27FC236}">
                <a16:creationId xmlns:a16="http://schemas.microsoft.com/office/drawing/2014/main" id="{7CA7CC9A-6AD6-1042-B028-757CE05542DA}"/>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66D01758-7D6A-9340-BEFC-BB9EA737CE35}"/>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59887F43-7AAA-CD4F-89E0-7C461820BCB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32772" name="Slide Number Placeholder 3">
            <a:extLst>
              <a:ext uri="{FF2B5EF4-FFF2-40B4-BE49-F238E27FC236}">
                <a16:creationId xmlns:a16="http://schemas.microsoft.com/office/drawing/2014/main" id="{155E1DF0-BDA9-B640-9B63-254855914E5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78BC4571-023A-C041-A9EC-FEDA9C0E00C2}" type="slidenum">
              <a:rPr lang="en-US" altLang="nl-NL">
                <a:latin typeface="Times New Roman" panose="02020603050405020304" pitchFamily="18" charset="0"/>
              </a:rPr>
              <a:pPr/>
              <a:t>10</a:t>
            </a:fld>
            <a:endParaRPr lang="en-US" altLang="nl-NL">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3970" name="Google Shape;406;g552361b465_0_4:notes">
            <a:extLst>
              <a:ext uri="{FF2B5EF4-FFF2-40B4-BE49-F238E27FC236}">
                <a16:creationId xmlns:a16="http://schemas.microsoft.com/office/drawing/2014/main" id="{70634D43-123F-0549-8E7A-3D8F811121AB}"/>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3971" name="Google Shape;407;g552361b465_0_4:notes">
            <a:extLst>
              <a:ext uri="{FF2B5EF4-FFF2-40B4-BE49-F238E27FC236}">
                <a16:creationId xmlns:a16="http://schemas.microsoft.com/office/drawing/2014/main" id="{F2D1FB54-5177-234F-8665-EB3549778C2A}"/>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Unemployed start their day later but then they become quite active </a:t>
            </a:r>
          </a:p>
          <a:p>
            <a:pPr>
              <a:spcBef>
                <a:spcPct val="0"/>
              </a:spcBef>
            </a:pPr>
            <a:r>
              <a:rPr lang="nl-NL" altLang="nl-NL"/>
              <a:t>Step count and walking speed do not differ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8066" name="Google Shape;601;g5555f40c47_0_0:notes">
            <a:extLst>
              <a:ext uri="{FF2B5EF4-FFF2-40B4-BE49-F238E27FC236}">
                <a16:creationId xmlns:a16="http://schemas.microsoft.com/office/drawing/2014/main" id="{F18E44F7-68D9-7C4B-82A3-F82687CD5046}"/>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8067" name="Google Shape;602;g5555f40c47_0_0:notes">
            <a:extLst>
              <a:ext uri="{FF2B5EF4-FFF2-40B4-BE49-F238E27FC236}">
                <a16:creationId xmlns:a16="http://schemas.microsoft.com/office/drawing/2014/main" id="{B338D77F-5C61-374D-925F-C41840D41F02}"/>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0114" name="Google Shape;620;g5555f40c47_0_16:notes">
            <a:extLst>
              <a:ext uri="{FF2B5EF4-FFF2-40B4-BE49-F238E27FC236}">
                <a16:creationId xmlns:a16="http://schemas.microsoft.com/office/drawing/2014/main" id="{7658F679-C4BD-7642-A14B-7B0AB4A24410}"/>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90115" name="Google Shape;621;g5555f40c47_0_16:notes">
            <a:extLst>
              <a:ext uri="{FF2B5EF4-FFF2-40B4-BE49-F238E27FC236}">
                <a16:creationId xmlns:a16="http://schemas.microsoft.com/office/drawing/2014/main" id="{82A27EA7-34D4-B14E-AB93-BA32DF10F8CA}"/>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162" name="Google Shape;628;g502df6c1c3_0_54:notes">
            <a:extLst>
              <a:ext uri="{FF2B5EF4-FFF2-40B4-BE49-F238E27FC236}">
                <a16:creationId xmlns:a16="http://schemas.microsoft.com/office/drawing/2014/main" id="{E879EDC1-B444-7045-AFC7-BD2E20BB9EB1}"/>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92163" name="Google Shape;629;g502df6c1c3_0_54:notes">
            <a:extLst>
              <a:ext uri="{FF2B5EF4-FFF2-40B4-BE49-F238E27FC236}">
                <a16:creationId xmlns:a16="http://schemas.microsoft.com/office/drawing/2014/main" id="{E9BEE4E2-6105-EC47-80C5-96DEEE1E6829}"/>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Bella</a:t>
            </a:r>
          </a:p>
          <a:p>
            <a:pPr>
              <a:spcBef>
                <a:spcPct val="0"/>
              </a:spcBef>
            </a:pPr>
            <a:endParaRPr lang="nl-NL" altLang="nl-NL"/>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4210" name="Google Shape;635;g55d3065064_1_32:notes">
            <a:extLst>
              <a:ext uri="{FF2B5EF4-FFF2-40B4-BE49-F238E27FC236}">
                <a16:creationId xmlns:a16="http://schemas.microsoft.com/office/drawing/2014/main" id="{47713FC5-051B-D448-A41B-E2267034AF3C}"/>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94211" name="Google Shape;636;g55d3065064_1_32:notes">
            <a:extLst>
              <a:ext uri="{FF2B5EF4-FFF2-40B4-BE49-F238E27FC236}">
                <a16:creationId xmlns:a16="http://schemas.microsoft.com/office/drawing/2014/main" id="{451DE7DC-CED8-2947-A3B8-C530F0FA6F05}"/>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Why do people participate and not participate</a:t>
            </a:r>
          </a:p>
          <a:p>
            <a:pPr>
              <a:spcBef>
                <a:spcPct val="0"/>
              </a:spcBef>
            </a:pPr>
            <a:r>
              <a:rPr lang="nl-NL" altLang="nl-NL"/>
              <a:t>One of the main reasons is privacy concerns (compared to other data collection methods)</a:t>
            </a:r>
          </a:p>
          <a:p>
            <a:pPr>
              <a:spcBef>
                <a:spcPct val="0"/>
              </a:spcBef>
            </a:pPr>
            <a:r>
              <a:rPr lang="nl-NL" altLang="nl-NL"/>
              <a:t>Passive data collection more concern, curation (I can see what I send to researchers)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E36C8F61-02C5-3E4E-BC0E-211967A5245E}"/>
              </a:ext>
            </a:extLst>
          </p:cNvPr>
          <p:cNvSpPr>
            <a:spLocks noGrp="1" noRot="1" noChangeAspect="1" noChangeArrowheads="1" noTextEdit="1"/>
          </p:cNvSpPr>
          <p:nvPr>
            <p:ph type="sldImg"/>
          </p:nvPr>
        </p:nvSpPr>
        <p:spPr>
          <a:ln/>
        </p:spPr>
      </p:sp>
      <p:sp>
        <p:nvSpPr>
          <p:cNvPr id="96259" name="Notes Placeholder 2">
            <a:extLst>
              <a:ext uri="{FF2B5EF4-FFF2-40B4-BE49-F238E27FC236}">
                <a16:creationId xmlns:a16="http://schemas.microsoft.com/office/drawing/2014/main" id="{EB61E00A-9BA7-9648-B884-2E9C5CFCFF5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96260" name="Slide Number Placeholder 3">
            <a:extLst>
              <a:ext uri="{FF2B5EF4-FFF2-40B4-BE49-F238E27FC236}">
                <a16:creationId xmlns:a16="http://schemas.microsoft.com/office/drawing/2014/main" id="{7F78BB1A-DC7F-AB46-B7B6-758E7F2F8FB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141BC332-34F1-0B4A-A0D6-E6BCA4EF359C}" type="slidenum">
              <a:rPr lang="en-US" altLang="nl-NL">
                <a:latin typeface="Times New Roman" panose="02020603050405020304" pitchFamily="18" charset="0"/>
              </a:rPr>
              <a:pPr/>
              <a:t>80</a:t>
            </a:fld>
            <a:endParaRPr lang="en-US" altLang="nl-NL">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84AF8B5C-FDC4-AE44-BCE8-3918E0978BB6}"/>
              </a:ext>
            </a:extLst>
          </p:cNvPr>
          <p:cNvSpPr>
            <a:spLocks noGrp="1" noRot="1" noChangeAspect="1" noChangeArrowheads="1" noTextEdit="1"/>
          </p:cNvSpPr>
          <p:nvPr>
            <p:ph type="sldImg"/>
          </p:nvPr>
        </p:nvSpPr>
        <p:spPr>
          <a:ln/>
        </p:spPr>
      </p:sp>
      <p:sp>
        <p:nvSpPr>
          <p:cNvPr id="98307" name="Notes Placeholder 2">
            <a:extLst>
              <a:ext uri="{FF2B5EF4-FFF2-40B4-BE49-F238E27FC236}">
                <a16:creationId xmlns:a16="http://schemas.microsoft.com/office/drawing/2014/main" id="{989E4056-F0B0-A341-A523-D3A0CF2C840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98308" name="Slide Number Placeholder 3">
            <a:extLst>
              <a:ext uri="{FF2B5EF4-FFF2-40B4-BE49-F238E27FC236}">
                <a16:creationId xmlns:a16="http://schemas.microsoft.com/office/drawing/2014/main" id="{35C401A2-0EBE-2944-ACC1-0D1E22325AA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CCB3B0A8-32F0-1E43-A86C-B182EE8E3F52}" type="slidenum">
              <a:rPr lang="nl-NL" altLang="nl-NL">
                <a:latin typeface="Times New Roman" panose="02020603050405020304" pitchFamily="18" charset="0"/>
              </a:rPr>
              <a:pPr/>
              <a:t>81</a:t>
            </a:fld>
            <a:endParaRPr lang="nl-NL" altLang="nl-NL">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0354" name="Google Shape;644;g55d3065064_1_26:notes">
            <a:extLst>
              <a:ext uri="{FF2B5EF4-FFF2-40B4-BE49-F238E27FC236}">
                <a16:creationId xmlns:a16="http://schemas.microsoft.com/office/drawing/2014/main" id="{4206E377-D055-F143-8328-499A9C6188CA}"/>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00355" name="Google Shape;645;g55d3065064_1_26:notes">
            <a:extLst>
              <a:ext uri="{FF2B5EF4-FFF2-40B4-BE49-F238E27FC236}">
                <a16:creationId xmlns:a16="http://schemas.microsoft.com/office/drawing/2014/main" id="{F205FF14-BAB2-374A-A2F4-BA7425C69440}"/>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02" name="Google Shape;658;g55d3065064_1_43:notes">
            <a:extLst>
              <a:ext uri="{FF2B5EF4-FFF2-40B4-BE49-F238E27FC236}">
                <a16:creationId xmlns:a16="http://schemas.microsoft.com/office/drawing/2014/main" id="{3DC9FF22-6D87-EC44-88A3-0D2178B7CB40}"/>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02403" name="Google Shape;659;g55d3065064_1_43:notes">
            <a:extLst>
              <a:ext uri="{FF2B5EF4-FFF2-40B4-BE49-F238E27FC236}">
                <a16:creationId xmlns:a16="http://schemas.microsoft.com/office/drawing/2014/main" id="{CA0AB653-5EE6-A344-9FC1-399EB3FDB922}"/>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We need to think how to preserve privacy and inform participants fully about what will be collected, that people can revoke permission to collect data. To protect privacy one can process on the device (we have heard the microphone example Wang et al.) not recording actual conversations but whether there is a conversation</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4450" name="Google Shape;665;g55d3065064_1_49:notes">
            <a:extLst>
              <a:ext uri="{FF2B5EF4-FFF2-40B4-BE49-F238E27FC236}">
                <a16:creationId xmlns:a16="http://schemas.microsoft.com/office/drawing/2014/main" id="{FB277FBC-CA3B-3043-9770-1B9201591719}"/>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04451" name="Google Shape;666;g55d3065064_1_49:notes">
            <a:extLst>
              <a:ext uri="{FF2B5EF4-FFF2-40B4-BE49-F238E27FC236}">
                <a16:creationId xmlns:a16="http://schemas.microsoft.com/office/drawing/2014/main" id="{BCF8B409-C222-A649-80A4-EDB51475B7B1}"/>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Can be implemented in browser and in app. Here an example of browser consent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F2EA7D24-1D07-8D48-83B4-5EB9DB220D7B}"/>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E2771E93-671B-F14E-ADFF-0AB724BF19F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25604" name="Slide Number Placeholder 3">
            <a:extLst>
              <a:ext uri="{FF2B5EF4-FFF2-40B4-BE49-F238E27FC236}">
                <a16:creationId xmlns:a16="http://schemas.microsoft.com/office/drawing/2014/main" id="{CC389950-50F6-FA44-9010-3287B4BADF1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F406AA5E-D5CA-F84B-8937-ED416F99674A}" type="slidenum">
              <a:rPr lang="en-GB" altLang="nl-NL">
                <a:latin typeface="Times New Roman" panose="02020603050405020304" pitchFamily="18" charset="0"/>
              </a:rPr>
              <a:pPr/>
              <a:t>11</a:t>
            </a:fld>
            <a:endParaRPr lang="en-GB" altLang="nl-NL">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6498" name="Google Shape;665;g55d3065064_1_49:notes">
            <a:extLst>
              <a:ext uri="{FF2B5EF4-FFF2-40B4-BE49-F238E27FC236}">
                <a16:creationId xmlns:a16="http://schemas.microsoft.com/office/drawing/2014/main" id="{D0DE757B-3153-9144-BCB9-5D60A4407F3E}"/>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06499" name="Google Shape;666;g55d3065064_1_49:notes">
            <a:extLst>
              <a:ext uri="{FF2B5EF4-FFF2-40B4-BE49-F238E27FC236}">
                <a16:creationId xmlns:a16="http://schemas.microsoft.com/office/drawing/2014/main" id="{36EB47E1-EA9E-F34E-AAAC-265E7465A42F}"/>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Can be implemented in browser and in app. Here an example of browser consent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3666" name="Google Shape;709;g5555f40c47_0_57:notes">
            <a:extLst>
              <a:ext uri="{FF2B5EF4-FFF2-40B4-BE49-F238E27FC236}">
                <a16:creationId xmlns:a16="http://schemas.microsoft.com/office/drawing/2014/main" id="{FE2EEEF3-32C6-0E4A-A228-74BE20D48645}"/>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13667" name="Google Shape;710;g5555f40c47_0_57:notes">
            <a:extLst>
              <a:ext uri="{FF2B5EF4-FFF2-40B4-BE49-F238E27FC236}">
                <a16:creationId xmlns:a16="http://schemas.microsoft.com/office/drawing/2014/main" id="{DCBA1646-DA10-514E-8B25-842AB0AF991E}"/>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5714" name="Google Shape;724;g5555f40c47_0_71:notes">
            <a:extLst>
              <a:ext uri="{FF2B5EF4-FFF2-40B4-BE49-F238E27FC236}">
                <a16:creationId xmlns:a16="http://schemas.microsoft.com/office/drawing/2014/main" id="{08202552-DA5B-C342-AB26-5F4827F25E7A}"/>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15715" name="Google Shape;725;g5555f40c47_0_71:notes">
            <a:extLst>
              <a:ext uri="{FF2B5EF4-FFF2-40B4-BE49-F238E27FC236}">
                <a16:creationId xmlns:a16="http://schemas.microsoft.com/office/drawing/2014/main" id="{3BCEDC4A-49B5-3445-ABA5-3254C68BFF59}"/>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7762" name="Google Shape;732;g5555f40c47_0_86:notes">
            <a:extLst>
              <a:ext uri="{FF2B5EF4-FFF2-40B4-BE49-F238E27FC236}">
                <a16:creationId xmlns:a16="http://schemas.microsoft.com/office/drawing/2014/main" id="{D997B901-E860-5448-8190-DD6517C9A54B}"/>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17763" name="Google Shape;733;g5555f40c47_0_86:notes">
            <a:extLst>
              <a:ext uri="{FF2B5EF4-FFF2-40B4-BE49-F238E27FC236}">
                <a16:creationId xmlns:a16="http://schemas.microsoft.com/office/drawing/2014/main" id="{678571E6-0ED3-074B-A61D-81F9E5AB40FA}"/>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9810" name="Google Shape;756;g511a18cf2d_1_84:notes">
            <a:extLst>
              <a:ext uri="{FF2B5EF4-FFF2-40B4-BE49-F238E27FC236}">
                <a16:creationId xmlns:a16="http://schemas.microsoft.com/office/drawing/2014/main" id="{0E5C119B-8FC1-8441-AB7C-AAC240A4842A}"/>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19811" name="Google Shape;757;g511a18cf2d_1_84:notes">
            <a:extLst>
              <a:ext uri="{FF2B5EF4-FFF2-40B4-BE49-F238E27FC236}">
                <a16:creationId xmlns:a16="http://schemas.microsoft.com/office/drawing/2014/main" id="{DE6FC48F-BFEE-8645-83D6-71AC984378A4}"/>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1858" name="Google Shape;763;g5555f40c47_0_100:notes">
            <a:extLst>
              <a:ext uri="{FF2B5EF4-FFF2-40B4-BE49-F238E27FC236}">
                <a16:creationId xmlns:a16="http://schemas.microsoft.com/office/drawing/2014/main" id="{C04F9117-408F-5747-9735-CFB5EF18D007}"/>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21859" name="Google Shape;764;g5555f40c47_0_100:notes">
            <a:extLst>
              <a:ext uri="{FF2B5EF4-FFF2-40B4-BE49-F238E27FC236}">
                <a16:creationId xmlns:a16="http://schemas.microsoft.com/office/drawing/2014/main" id="{2237BC03-F76F-084C-9EDB-463A155D6808}"/>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3906" name="Google Shape;763;g5555f40c47_0_100:notes">
            <a:extLst>
              <a:ext uri="{FF2B5EF4-FFF2-40B4-BE49-F238E27FC236}">
                <a16:creationId xmlns:a16="http://schemas.microsoft.com/office/drawing/2014/main" id="{F196EFDA-F432-5C48-9478-7B1802C62A08}"/>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23907" name="Google Shape;764;g5555f40c47_0_100:notes">
            <a:extLst>
              <a:ext uri="{FF2B5EF4-FFF2-40B4-BE49-F238E27FC236}">
                <a16:creationId xmlns:a16="http://schemas.microsoft.com/office/drawing/2014/main" id="{2E93AF84-2772-3347-9A93-21180734FBE7}"/>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D581520F-B391-2545-850C-6DE67B918628}"/>
              </a:ext>
            </a:extLst>
          </p:cNvPr>
          <p:cNvSpPr>
            <a:spLocks noGrp="1" noRot="1" noChangeAspect="1" noChangeArrowheads="1" noTextEdit="1"/>
          </p:cNvSpPr>
          <p:nvPr>
            <p:ph type="sldImg"/>
          </p:nvPr>
        </p:nvSpPr>
        <p:spPr>
          <a:ln/>
        </p:spPr>
      </p:sp>
      <p:sp>
        <p:nvSpPr>
          <p:cNvPr id="148483" name="Notes Placeholder 2">
            <a:extLst>
              <a:ext uri="{FF2B5EF4-FFF2-40B4-BE49-F238E27FC236}">
                <a16:creationId xmlns:a16="http://schemas.microsoft.com/office/drawing/2014/main" id="{BFD3125F-A7ED-504F-AC67-6DC10A560E7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148484" name="Slide Number Placeholder 3">
            <a:extLst>
              <a:ext uri="{FF2B5EF4-FFF2-40B4-BE49-F238E27FC236}">
                <a16:creationId xmlns:a16="http://schemas.microsoft.com/office/drawing/2014/main" id="{DD5B9944-1A37-9244-970A-2282A41CD47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52D5C504-FF68-7E4F-9466-F208084BDC39}" type="slidenum">
              <a:rPr lang="en-US" altLang="nl-NL">
                <a:latin typeface="Times New Roman" panose="02020603050405020304" pitchFamily="18" charset="0"/>
              </a:rPr>
              <a:pPr/>
              <a:t>93</a:t>
            </a:fld>
            <a:endParaRPr lang="en-US" altLang="nl-NL">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DC4D17B8-7676-7946-9852-C0F9C954B4E5}"/>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4AB3100C-B67F-1348-AAED-07FA56AC279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For us, difficult to imagine: In much of Africa, national statistics on economic production may be off by as much as 50%, small-area statistics often do not exist</a:t>
            </a:r>
          </a:p>
          <a:p>
            <a:r>
              <a:rPr lang="en-US" altLang="nl-NL"/>
              <a:t>Mobile phone use is very high in developing nations</a:t>
            </a:r>
          </a:p>
          <a:p>
            <a:r>
              <a:rPr lang="en-US" altLang="nl-NL"/>
              <a:t>DHS conducted by national institute of statistics in Rwanda</a:t>
            </a:r>
          </a:p>
          <a:p>
            <a:endParaRPr lang="nl-NL" altLang="nl-NL"/>
          </a:p>
        </p:txBody>
      </p:sp>
      <p:sp>
        <p:nvSpPr>
          <p:cNvPr id="8196" name="Slide Number Placeholder 3">
            <a:extLst>
              <a:ext uri="{FF2B5EF4-FFF2-40B4-BE49-F238E27FC236}">
                <a16:creationId xmlns:a16="http://schemas.microsoft.com/office/drawing/2014/main" id="{C768BCAF-24E1-6349-9142-006953A15E8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97A070DF-320C-1A4F-BAB8-63F95D4554D8}" type="slidenum">
              <a:rPr lang="nl-NL" altLang="nl-NL">
                <a:latin typeface="Times New Roman" panose="02020603050405020304" pitchFamily="18" charset="0"/>
              </a:rPr>
              <a:pPr/>
              <a:t>12</a:t>
            </a:fld>
            <a:endParaRPr lang="nl-NL" altLang="nl-NL">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500936B7-1399-5C43-8B56-293A8E4FBFA2}"/>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42EEF44D-1CCB-6940-AA0B-4A29C9C2E9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10244" name="Slide Number Placeholder 3">
            <a:extLst>
              <a:ext uri="{FF2B5EF4-FFF2-40B4-BE49-F238E27FC236}">
                <a16:creationId xmlns:a16="http://schemas.microsoft.com/office/drawing/2014/main" id="{1FFAEB9C-0980-F040-A7F5-D987EA53529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6AD550E4-95AE-C648-A899-FBBEA13A76E4}" type="slidenum">
              <a:rPr lang="nl-NL" altLang="nl-NL">
                <a:latin typeface="Times New Roman" panose="02020603050405020304" pitchFamily="18" charset="0"/>
              </a:rPr>
              <a:pPr/>
              <a:t>13</a:t>
            </a:fld>
            <a:endParaRPr lang="nl-NL" altLang="nl-NL">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F18CBB3C-A2A4-4447-A0E6-FD87B243417E}"/>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2CCF3CBE-5212-7B49-A45D-210094D702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For us, difficult to imagine: In much of Africa, national statistics on economic production may be off by as much as 50%, small-area statistics often do not exist</a:t>
            </a:r>
          </a:p>
          <a:p>
            <a:r>
              <a:rPr lang="en-US" altLang="nl-NL"/>
              <a:t>Mobile phone use is very high in developing nations</a:t>
            </a:r>
          </a:p>
          <a:p>
            <a:r>
              <a:rPr lang="en-US" altLang="nl-NL"/>
              <a:t>DHS conducted by national institute of statistics in Rwanda</a:t>
            </a:r>
          </a:p>
          <a:p>
            <a:endParaRPr lang="nl-NL" altLang="nl-NL"/>
          </a:p>
        </p:txBody>
      </p:sp>
      <p:sp>
        <p:nvSpPr>
          <p:cNvPr id="12292" name="Slide Number Placeholder 3">
            <a:extLst>
              <a:ext uri="{FF2B5EF4-FFF2-40B4-BE49-F238E27FC236}">
                <a16:creationId xmlns:a16="http://schemas.microsoft.com/office/drawing/2014/main" id="{A6243D57-80CD-2F4C-BA9E-A0C4E0D002F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85EAA138-030C-7D45-980E-2993CF95625C}" type="slidenum">
              <a:rPr lang="nl-NL" altLang="nl-NL">
                <a:latin typeface="Times New Roman" panose="02020603050405020304" pitchFamily="18" charset="0"/>
              </a:rPr>
              <a:pPr/>
              <a:t>14</a:t>
            </a:fld>
            <a:endParaRPr lang="nl-NL" altLang="nl-NL">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843C9A50-0305-2E48-9A66-153D84EBA323}"/>
              </a:ext>
            </a:extLst>
          </p:cNvPr>
          <p:cNvSpPr>
            <a:spLocks noGrp="1" noRot="1" noChangeAspect="1" noChangeArrowheads="1" noTextEdit="1"/>
          </p:cNvSpPr>
          <p:nvPr>
            <p:ph type="sldImg"/>
          </p:nvPr>
        </p:nvSpPr>
        <p:spPr>
          <a:ln/>
        </p:spPr>
      </p:sp>
      <p:sp>
        <p:nvSpPr>
          <p:cNvPr id="15363" name="Notes Placeholder 2">
            <a:extLst>
              <a:ext uri="{FF2B5EF4-FFF2-40B4-BE49-F238E27FC236}">
                <a16:creationId xmlns:a16="http://schemas.microsoft.com/office/drawing/2014/main" id="{1B453B56-E2AD-D542-921B-BB0AE0ABD7A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Data are generated incidentally or purposively</a:t>
            </a:r>
          </a:p>
          <a:p>
            <a:r>
              <a:rPr lang="en-US" altLang="nl-NL"/>
              <a:t>Transactional: credit card data, GPS location</a:t>
            </a:r>
          </a:p>
          <a:p>
            <a:r>
              <a:rPr lang="en-US" altLang="nl-NL"/>
              <a:t>Aspirational: tweets or facebook status</a:t>
            </a:r>
            <a:endParaRPr lang="nl-NL" altLang="nl-NL"/>
          </a:p>
        </p:txBody>
      </p:sp>
      <p:sp>
        <p:nvSpPr>
          <p:cNvPr id="15364" name="Slide Number Placeholder 3">
            <a:extLst>
              <a:ext uri="{FF2B5EF4-FFF2-40B4-BE49-F238E27FC236}">
                <a16:creationId xmlns:a16="http://schemas.microsoft.com/office/drawing/2014/main" id="{B678C275-C531-4841-A96A-EAEF25AFD06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48ED2D01-6802-0646-B36B-F8C45D7DEEE0}" type="slidenum">
              <a:rPr lang="nl-NL" altLang="nl-NL">
                <a:latin typeface="Times New Roman" panose="02020603050405020304" pitchFamily="18" charset="0"/>
              </a:rPr>
              <a:pPr/>
              <a:t>19</a:t>
            </a:fld>
            <a:endParaRPr lang="nl-NL" altLang="nl-NL">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E110C67-A5B9-3D48-A543-681E12780C0E}"/>
              </a:ext>
            </a:extLst>
          </p:cNvPr>
          <p:cNvSpPr>
            <a:spLocks noGrp="1"/>
          </p:cNvSpPr>
          <p:nvPr>
            <p:ph type="dt" sz="half" idx="10"/>
          </p:nvPr>
        </p:nvSpPr>
        <p:spPr/>
        <p:txBody>
          <a:bodyPr/>
          <a:lstStyle>
            <a:lvl1pPr>
              <a:defRPr/>
            </a:lvl1pPr>
          </a:lstStyle>
          <a:p>
            <a:pPr>
              <a:defRPr/>
            </a:pPr>
            <a:fld id="{12D6947B-18DE-FB47-A4F2-458855DCF0AB}" type="datetimeFigureOut">
              <a:rPr lang="en-US"/>
              <a:pPr>
                <a:defRPr/>
              </a:pPr>
              <a:t>12/4/22</a:t>
            </a:fld>
            <a:endParaRPr lang="en-US"/>
          </a:p>
        </p:txBody>
      </p:sp>
      <p:sp>
        <p:nvSpPr>
          <p:cNvPr id="5" name="Footer Placeholder 4">
            <a:extLst>
              <a:ext uri="{FF2B5EF4-FFF2-40B4-BE49-F238E27FC236}">
                <a16:creationId xmlns:a16="http://schemas.microsoft.com/office/drawing/2014/main" id="{59005178-1197-2E48-BCAD-5F80206F973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B90C362-0BFC-D943-BDF2-EA6CA4C03FDF}"/>
              </a:ext>
            </a:extLst>
          </p:cNvPr>
          <p:cNvSpPr>
            <a:spLocks noGrp="1"/>
          </p:cNvSpPr>
          <p:nvPr>
            <p:ph type="sldNum" sz="quarter" idx="12"/>
          </p:nvPr>
        </p:nvSpPr>
        <p:spPr/>
        <p:txBody>
          <a:bodyPr/>
          <a:lstStyle>
            <a:lvl1pPr>
              <a:defRPr/>
            </a:lvl1pPr>
          </a:lstStyle>
          <a:p>
            <a:fld id="{4CCB925B-C41E-2E4E-94A1-45E5FB28B226}" type="slidenum">
              <a:rPr lang="en-US" altLang="nl-NL"/>
              <a:pPr/>
              <a:t>‹nr.›</a:t>
            </a:fld>
            <a:endParaRPr lang="en-US" altLang="nl-NL"/>
          </a:p>
        </p:txBody>
      </p:sp>
    </p:spTree>
    <p:extLst>
      <p:ext uri="{BB962C8B-B14F-4D97-AF65-F5344CB8AC3E}">
        <p14:creationId xmlns:p14="http://schemas.microsoft.com/office/powerpoint/2010/main" val="209701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0577DE-B48D-4740-AC5E-92321E651465}"/>
              </a:ext>
            </a:extLst>
          </p:cNvPr>
          <p:cNvSpPr>
            <a:spLocks noGrp="1"/>
          </p:cNvSpPr>
          <p:nvPr>
            <p:ph type="dt" sz="half" idx="10"/>
          </p:nvPr>
        </p:nvSpPr>
        <p:spPr/>
        <p:txBody>
          <a:bodyPr/>
          <a:lstStyle>
            <a:lvl1pPr>
              <a:defRPr/>
            </a:lvl1pPr>
          </a:lstStyle>
          <a:p>
            <a:pPr>
              <a:defRPr/>
            </a:pPr>
            <a:fld id="{7F70DD0B-6AF5-A342-9CE6-A6AC483F6B05}" type="datetimeFigureOut">
              <a:rPr lang="en-US"/>
              <a:pPr>
                <a:defRPr/>
              </a:pPr>
              <a:t>12/4/22</a:t>
            </a:fld>
            <a:endParaRPr lang="en-US"/>
          </a:p>
        </p:txBody>
      </p:sp>
      <p:sp>
        <p:nvSpPr>
          <p:cNvPr id="5" name="Footer Placeholder 4">
            <a:extLst>
              <a:ext uri="{FF2B5EF4-FFF2-40B4-BE49-F238E27FC236}">
                <a16:creationId xmlns:a16="http://schemas.microsoft.com/office/drawing/2014/main" id="{D17B6FE0-B928-464F-B70D-77F5E7BB4FA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A8A9FDF-CDB1-2A4E-88C3-00B7D5992915}"/>
              </a:ext>
            </a:extLst>
          </p:cNvPr>
          <p:cNvSpPr>
            <a:spLocks noGrp="1"/>
          </p:cNvSpPr>
          <p:nvPr>
            <p:ph type="sldNum" sz="quarter" idx="12"/>
          </p:nvPr>
        </p:nvSpPr>
        <p:spPr/>
        <p:txBody>
          <a:bodyPr/>
          <a:lstStyle>
            <a:lvl1pPr>
              <a:defRPr/>
            </a:lvl1pPr>
          </a:lstStyle>
          <a:p>
            <a:fld id="{9AA3D14D-6017-3E4C-AE25-229AC3B4898B}" type="slidenum">
              <a:rPr lang="en-US" altLang="nl-NL"/>
              <a:pPr/>
              <a:t>‹nr.›</a:t>
            </a:fld>
            <a:endParaRPr lang="en-US" altLang="nl-NL"/>
          </a:p>
        </p:txBody>
      </p:sp>
    </p:spTree>
    <p:extLst>
      <p:ext uri="{BB962C8B-B14F-4D97-AF65-F5344CB8AC3E}">
        <p14:creationId xmlns:p14="http://schemas.microsoft.com/office/powerpoint/2010/main" val="3111932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6D1989-8FDD-C840-8234-7B507968F437}"/>
              </a:ext>
            </a:extLst>
          </p:cNvPr>
          <p:cNvSpPr>
            <a:spLocks noGrp="1"/>
          </p:cNvSpPr>
          <p:nvPr>
            <p:ph type="dt" sz="half" idx="10"/>
          </p:nvPr>
        </p:nvSpPr>
        <p:spPr/>
        <p:txBody>
          <a:bodyPr/>
          <a:lstStyle>
            <a:lvl1pPr>
              <a:defRPr/>
            </a:lvl1pPr>
          </a:lstStyle>
          <a:p>
            <a:pPr>
              <a:defRPr/>
            </a:pPr>
            <a:fld id="{20CA507E-9809-1E4E-931B-BA3DBC2D77A0}" type="datetimeFigureOut">
              <a:rPr lang="en-US"/>
              <a:pPr>
                <a:defRPr/>
              </a:pPr>
              <a:t>12/4/22</a:t>
            </a:fld>
            <a:endParaRPr lang="en-US"/>
          </a:p>
        </p:txBody>
      </p:sp>
      <p:sp>
        <p:nvSpPr>
          <p:cNvPr id="5" name="Footer Placeholder 4">
            <a:extLst>
              <a:ext uri="{FF2B5EF4-FFF2-40B4-BE49-F238E27FC236}">
                <a16:creationId xmlns:a16="http://schemas.microsoft.com/office/drawing/2014/main" id="{F17E7B63-5A13-084F-8628-7027364933B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6F0E114-933C-174B-92A4-F2ADF4FAD332}"/>
              </a:ext>
            </a:extLst>
          </p:cNvPr>
          <p:cNvSpPr>
            <a:spLocks noGrp="1"/>
          </p:cNvSpPr>
          <p:nvPr>
            <p:ph type="sldNum" sz="quarter" idx="12"/>
          </p:nvPr>
        </p:nvSpPr>
        <p:spPr/>
        <p:txBody>
          <a:bodyPr/>
          <a:lstStyle>
            <a:lvl1pPr>
              <a:defRPr/>
            </a:lvl1pPr>
          </a:lstStyle>
          <a:p>
            <a:fld id="{A43FAC7A-955A-994A-BAB7-1BB7EDD55ED0}" type="slidenum">
              <a:rPr lang="en-US" altLang="nl-NL"/>
              <a:pPr/>
              <a:t>‹nr.›</a:t>
            </a:fld>
            <a:endParaRPr lang="en-US" altLang="nl-NL"/>
          </a:p>
        </p:txBody>
      </p:sp>
    </p:spTree>
    <p:extLst>
      <p:ext uri="{BB962C8B-B14F-4D97-AF65-F5344CB8AC3E}">
        <p14:creationId xmlns:p14="http://schemas.microsoft.com/office/powerpoint/2010/main" val="908026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lIns="91425" tIns="91425" rIns="91425" bIns="91425" anchor="t">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lIns="91425" tIns="91425" rIns="91425" bIns="91425">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 name="Google Shape;19;p4">
            <a:extLst>
              <a:ext uri="{FF2B5EF4-FFF2-40B4-BE49-F238E27FC236}">
                <a16:creationId xmlns:a16="http://schemas.microsoft.com/office/drawing/2014/main" id="{F55A7F64-DF07-6C42-82F1-F2E90F2E80FC}"/>
              </a:ext>
            </a:extLst>
          </p:cNvPr>
          <p:cNvSpPr txBox="1">
            <a:spLocks noGrp="1"/>
          </p:cNvSpPr>
          <p:nvPr>
            <p:ph type="sldNum" idx="10"/>
          </p:nvPr>
        </p:nvSpPr>
        <p:spPr>
          <a:xfrm>
            <a:off x="11296650" y="6218238"/>
            <a:ext cx="731838" cy="523875"/>
          </a:xfrm>
        </p:spPr>
        <p:txBody>
          <a:bodyPr lIns="91425" tIns="91425" rIns="91425" bIns="91425">
            <a:noAutofit/>
          </a:bodyPr>
          <a:lstStyle>
            <a:lvl1pPr>
              <a:defRPr/>
            </a:lvl1pPr>
          </a:lstStyle>
          <a:p>
            <a:fld id="{6427F302-2A95-C74F-AEFC-3A47D4EDABAD}" type="slidenum">
              <a:rPr lang="nl-NL" altLang="nl-NL"/>
              <a:pPr/>
              <a:t>‹nr.›</a:t>
            </a:fld>
            <a:endParaRPr lang="nl-NL" altLang="nl-NL"/>
          </a:p>
        </p:txBody>
      </p:sp>
    </p:spTree>
    <p:extLst>
      <p:ext uri="{BB962C8B-B14F-4D97-AF65-F5344CB8AC3E}">
        <p14:creationId xmlns:p14="http://schemas.microsoft.com/office/powerpoint/2010/main" val="443557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lIns="91425" tIns="91425" rIns="91425" bIns="91425" anchor="t">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lIns="91425" tIns="91425" rIns="91425" bIns="91425">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lIns="91425" tIns="91425" rIns="91425" bIns="91425">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5" name="Google Shape;24;p5">
            <a:extLst>
              <a:ext uri="{FF2B5EF4-FFF2-40B4-BE49-F238E27FC236}">
                <a16:creationId xmlns:a16="http://schemas.microsoft.com/office/drawing/2014/main" id="{AE13F8E0-E16B-3A4B-B002-AF07F62F4837}"/>
              </a:ext>
            </a:extLst>
          </p:cNvPr>
          <p:cNvSpPr txBox="1">
            <a:spLocks noGrp="1"/>
          </p:cNvSpPr>
          <p:nvPr>
            <p:ph type="sldNum" idx="10"/>
          </p:nvPr>
        </p:nvSpPr>
        <p:spPr>
          <a:xfrm>
            <a:off x="11296650" y="6218238"/>
            <a:ext cx="731838" cy="523875"/>
          </a:xfrm>
        </p:spPr>
        <p:txBody>
          <a:bodyPr lIns="91425" tIns="91425" rIns="91425" bIns="91425">
            <a:noAutofit/>
          </a:bodyPr>
          <a:lstStyle>
            <a:lvl1pPr>
              <a:defRPr/>
            </a:lvl1pPr>
          </a:lstStyle>
          <a:p>
            <a:fld id="{87D2F1EB-CA19-D44B-9B86-67C81882787D}" type="slidenum">
              <a:rPr lang="nl-NL" altLang="nl-NL"/>
              <a:pPr/>
              <a:t>‹nr.›</a:t>
            </a:fld>
            <a:endParaRPr lang="nl-NL" altLang="nl-NL"/>
          </a:p>
        </p:txBody>
      </p:sp>
    </p:spTree>
    <p:extLst>
      <p:ext uri="{BB962C8B-B14F-4D97-AF65-F5344CB8AC3E}">
        <p14:creationId xmlns:p14="http://schemas.microsoft.com/office/powerpoint/2010/main" val="3914381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6A589E9-796E-AE40-AF8E-965838018590}"/>
              </a:ext>
            </a:extLst>
          </p:cNvPr>
          <p:cNvSpPr>
            <a:spLocks noGrp="1"/>
          </p:cNvSpPr>
          <p:nvPr>
            <p:ph type="dt" sz="half" idx="10"/>
          </p:nvPr>
        </p:nvSpPr>
        <p:spPr/>
        <p:txBody>
          <a:bodyPr/>
          <a:lstStyle>
            <a:lvl1pPr>
              <a:defRPr/>
            </a:lvl1pPr>
          </a:lstStyle>
          <a:p>
            <a:pPr>
              <a:defRPr/>
            </a:pPr>
            <a:fld id="{BEF7CC3D-567E-604A-8757-B4B684AE0C12}" type="datetimeFigureOut">
              <a:rPr lang="en-US"/>
              <a:pPr>
                <a:defRPr/>
              </a:pPr>
              <a:t>12/4/22</a:t>
            </a:fld>
            <a:endParaRPr lang="en-US"/>
          </a:p>
        </p:txBody>
      </p:sp>
      <p:sp>
        <p:nvSpPr>
          <p:cNvPr id="5" name="Footer Placeholder 4">
            <a:extLst>
              <a:ext uri="{FF2B5EF4-FFF2-40B4-BE49-F238E27FC236}">
                <a16:creationId xmlns:a16="http://schemas.microsoft.com/office/drawing/2014/main" id="{51C7951E-18A1-A84A-A11A-D8F36383B19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C24762A-7AB2-5542-8727-BF04D0B44B18}"/>
              </a:ext>
            </a:extLst>
          </p:cNvPr>
          <p:cNvSpPr>
            <a:spLocks noGrp="1"/>
          </p:cNvSpPr>
          <p:nvPr>
            <p:ph type="sldNum" sz="quarter" idx="12"/>
          </p:nvPr>
        </p:nvSpPr>
        <p:spPr/>
        <p:txBody>
          <a:bodyPr/>
          <a:lstStyle>
            <a:lvl1pPr>
              <a:defRPr/>
            </a:lvl1pPr>
          </a:lstStyle>
          <a:p>
            <a:fld id="{AE5C3D29-B993-034F-A123-5AB5365F73D3}" type="slidenum">
              <a:rPr lang="en-US" altLang="nl-NL"/>
              <a:pPr/>
              <a:t>‹nr.›</a:t>
            </a:fld>
            <a:endParaRPr lang="en-US" altLang="nl-NL"/>
          </a:p>
        </p:txBody>
      </p:sp>
    </p:spTree>
    <p:extLst>
      <p:ext uri="{BB962C8B-B14F-4D97-AF65-F5344CB8AC3E}">
        <p14:creationId xmlns:p14="http://schemas.microsoft.com/office/powerpoint/2010/main" val="293897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23AB96-75DB-FC45-8B22-C77AFD0C625B}"/>
              </a:ext>
            </a:extLst>
          </p:cNvPr>
          <p:cNvSpPr>
            <a:spLocks noGrp="1"/>
          </p:cNvSpPr>
          <p:nvPr>
            <p:ph type="dt" sz="half" idx="10"/>
          </p:nvPr>
        </p:nvSpPr>
        <p:spPr/>
        <p:txBody>
          <a:bodyPr/>
          <a:lstStyle>
            <a:lvl1pPr>
              <a:defRPr/>
            </a:lvl1pPr>
          </a:lstStyle>
          <a:p>
            <a:pPr>
              <a:defRPr/>
            </a:pPr>
            <a:fld id="{0E3AE5A3-676C-A947-828B-AC6E3BFF12A7}" type="datetimeFigureOut">
              <a:rPr lang="en-US"/>
              <a:pPr>
                <a:defRPr/>
              </a:pPr>
              <a:t>12/4/22</a:t>
            </a:fld>
            <a:endParaRPr lang="en-US"/>
          </a:p>
        </p:txBody>
      </p:sp>
      <p:sp>
        <p:nvSpPr>
          <p:cNvPr id="5" name="Footer Placeholder 4">
            <a:extLst>
              <a:ext uri="{FF2B5EF4-FFF2-40B4-BE49-F238E27FC236}">
                <a16:creationId xmlns:a16="http://schemas.microsoft.com/office/drawing/2014/main" id="{BB284188-D178-6947-9CB5-09CC2E5C52B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A482626-C724-3744-90FE-721B4E8765E1}"/>
              </a:ext>
            </a:extLst>
          </p:cNvPr>
          <p:cNvSpPr>
            <a:spLocks noGrp="1"/>
          </p:cNvSpPr>
          <p:nvPr>
            <p:ph type="sldNum" sz="quarter" idx="12"/>
          </p:nvPr>
        </p:nvSpPr>
        <p:spPr/>
        <p:txBody>
          <a:bodyPr/>
          <a:lstStyle>
            <a:lvl1pPr>
              <a:defRPr/>
            </a:lvl1pPr>
          </a:lstStyle>
          <a:p>
            <a:fld id="{48CD2E8C-6844-E745-B327-52F69D2B0F2F}" type="slidenum">
              <a:rPr lang="en-US" altLang="nl-NL"/>
              <a:pPr/>
              <a:t>‹nr.›</a:t>
            </a:fld>
            <a:endParaRPr lang="en-US" altLang="nl-NL"/>
          </a:p>
        </p:txBody>
      </p:sp>
    </p:spTree>
    <p:extLst>
      <p:ext uri="{BB962C8B-B14F-4D97-AF65-F5344CB8AC3E}">
        <p14:creationId xmlns:p14="http://schemas.microsoft.com/office/powerpoint/2010/main" val="1781656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5AC1268C-2D39-D14D-A2ED-F2FC74560BB5}"/>
              </a:ext>
            </a:extLst>
          </p:cNvPr>
          <p:cNvSpPr>
            <a:spLocks noGrp="1"/>
          </p:cNvSpPr>
          <p:nvPr>
            <p:ph type="dt" sz="half" idx="10"/>
          </p:nvPr>
        </p:nvSpPr>
        <p:spPr/>
        <p:txBody>
          <a:bodyPr/>
          <a:lstStyle>
            <a:lvl1pPr>
              <a:defRPr/>
            </a:lvl1pPr>
          </a:lstStyle>
          <a:p>
            <a:pPr>
              <a:defRPr/>
            </a:pPr>
            <a:fld id="{BC81514A-B50B-BE4B-9F99-24C01EF19629}" type="datetimeFigureOut">
              <a:rPr lang="en-US"/>
              <a:pPr>
                <a:defRPr/>
              </a:pPr>
              <a:t>12/4/22</a:t>
            </a:fld>
            <a:endParaRPr lang="en-US"/>
          </a:p>
        </p:txBody>
      </p:sp>
      <p:sp>
        <p:nvSpPr>
          <p:cNvPr id="6" name="Footer Placeholder 4">
            <a:extLst>
              <a:ext uri="{FF2B5EF4-FFF2-40B4-BE49-F238E27FC236}">
                <a16:creationId xmlns:a16="http://schemas.microsoft.com/office/drawing/2014/main" id="{BA69BD3D-275C-8C45-8431-A955589AD50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26DBBE1-A30D-CF4D-B57F-670A531FD022}"/>
              </a:ext>
            </a:extLst>
          </p:cNvPr>
          <p:cNvSpPr>
            <a:spLocks noGrp="1"/>
          </p:cNvSpPr>
          <p:nvPr>
            <p:ph type="sldNum" sz="quarter" idx="12"/>
          </p:nvPr>
        </p:nvSpPr>
        <p:spPr/>
        <p:txBody>
          <a:bodyPr/>
          <a:lstStyle>
            <a:lvl1pPr>
              <a:defRPr/>
            </a:lvl1pPr>
          </a:lstStyle>
          <a:p>
            <a:fld id="{52784042-8E0E-2746-B5EF-5D30B3981C24}" type="slidenum">
              <a:rPr lang="en-US" altLang="nl-NL"/>
              <a:pPr/>
              <a:t>‹nr.›</a:t>
            </a:fld>
            <a:endParaRPr lang="en-US" altLang="nl-NL"/>
          </a:p>
        </p:txBody>
      </p:sp>
    </p:spTree>
    <p:extLst>
      <p:ext uri="{BB962C8B-B14F-4D97-AF65-F5344CB8AC3E}">
        <p14:creationId xmlns:p14="http://schemas.microsoft.com/office/powerpoint/2010/main" val="422646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BD8672B9-AEA3-2F49-8C67-2B3392260E44}"/>
              </a:ext>
            </a:extLst>
          </p:cNvPr>
          <p:cNvSpPr>
            <a:spLocks noGrp="1"/>
          </p:cNvSpPr>
          <p:nvPr>
            <p:ph type="dt" sz="half" idx="10"/>
          </p:nvPr>
        </p:nvSpPr>
        <p:spPr/>
        <p:txBody>
          <a:bodyPr/>
          <a:lstStyle>
            <a:lvl1pPr>
              <a:defRPr/>
            </a:lvl1pPr>
          </a:lstStyle>
          <a:p>
            <a:pPr>
              <a:defRPr/>
            </a:pPr>
            <a:fld id="{1732A525-DBC2-CF4A-9D2B-9B3B70BF4839}" type="datetimeFigureOut">
              <a:rPr lang="en-US"/>
              <a:pPr>
                <a:defRPr/>
              </a:pPr>
              <a:t>12/4/22</a:t>
            </a:fld>
            <a:endParaRPr lang="en-US"/>
          </a:p>
        </p:txBody>
      </p:sp>
      <p:sp>
        <p:nvSpPr>
          <p:cNvPr id="8" name="Footer Placeholder 4">
            <a:extLst>
              <a:ext uri="{FF2B5EF4-FFF2-40B4-BE49-F238E27FC236}">
                <a16:creationId xmlns:a16="http://schemas.microsoft.com/office/drawing/2014/main" id="{30D0E76F-8812-E949-9A53-F2A1C61F7DB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8504F50-8EEE-9D4E-8033-1F9646EC62F6}"/>
              </a:ext>
            </a:extLst>
          </p:cNvPr>
          <p:cNvSpPr>
            <a:spLocks noGrp="1"/>
          </p:cNvSpPr>
          <p:nvPr>
            <p:ph type="sldNum" sz="quarter" idx="12"/>
          </p:nvPr>
        </p:nvSpPr>
        <p:spPr/>
        <p:txBody>
          <a:bodyPr/>
          <a:lstStyle>
            <a:lvl1pPr>
              <a:defRPr/>
            </a:lvl1pPr>
          </a:lstStyle>
          <a:p>
            <a:fld id="{CA28CD27-51EE-7A42-9757-77D94DC8769B}" type="slidenum">
              <a:rPr lang="en-US" altLang="nl-NL"/>
              <a:pPr/>
              <a:t>‹nr.›</a:t>
            </a:fld>
            <a:endParaRPr lang="en-US" altLang="nl-NL"/>
          </a:p>
        </p:txBody>
      </p:sp>
    </p:spTree>
    <p:extLst>
      <p:ext uri="{BB962C8B-B14F-4D97-AF65-F5344CB8AC3E}">
        <p14:creationId xmlns:p14="http://schemas.microsoft.com/office/powerpoint/2010/main" val="1852767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75D01BBE-2783-084B-8AFD-34516FF8AF9D}"/>
              </a:ext>
            </a:extLst>
          </p:cNvPr>
          <p:cNvSpPr>
            <a:spLocks noGrp="1"/>
          </p:cNvSpPr>
          <p:nvPr>
            <p:ph type="dt" sz="half" idx="10"/>
          </p:nvPr>
        </p:nvSpPr>
        <p:spPr/>
        <p:txBody>
          <a:bodyPr/>
          <a:lstStyle>
            <a:lvl1pPr>
              <a:defRPr/>
            </a:lvl1pPr>
          </a:lstStyle>
          <a:p>
            <a:pPr>
              <a:defRPr/>
            </a:pPr>
            <a:fld id="{E9961623-B9A9-5741-B644-250E71277F2C}" type="datetimeFigureOut">
              <a:rPr lang="en-US"/>
              <a:pPr>
                <a:defRPr/>
              </a:pPr>
              <a:t>12/4/22</a:t>
            </a:fld>
            <a:endParaRPr lang="en-US"/>
          </a:p>
        </p:txBody>
      </p:sp>
      <p:sp>
        <p:nvSpPr>
          <p:cNvPr id="4" name="Footer Placeholder 4">
            <a:extLst>
              <a:ext uri="{FF2B5EF4-FFF2-40B4-BE49-F238E27FC236}">
                <a16:creationId xmlns:a16="http://schemas.microsoft.com/office/drawing/2014/main" id="{0097841C-164F-D745-831F-774A1EF6340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9105ECD-1376-704D-BF6F-E775DFCFA2A4}"/>
              </a:ext>
            </a:extLst>
          </p:cNvPr>
          <p:cNvSpPr>
            <a:spLocks noGrp="1"/>
          </p:cNvSpPr>
          <p:nvPr>
            <p:ph type="sldNum" sz="quarter" idx="12"/>
          </p:nvPr>
        </p:nvSpPr>
        <p:spPr/>
        <p:txBody>
          <a:bodyPr/>
          <a:lstStyle>
            <a:lvl1pPr>
              <a:defRPr/>
            </a:lvl1pPr>
          </a:lstStyle>
          <a:p>
            <a:fld id="{DE7895D0-EAAF-F242-AE57-7C219E81B09F}" type="slidenum">
              <a:rPr lang="en-US" altLang="nl-NL"/>
              <a:pPr/>
              <a:t>‹nr.›</a:t>
            </a:fld>
            <a:endParaRPr lang="en-US" altLang="nl-NL"/>
          </a:p>
        </p:txBody>
      </p:sp>
    </p:spTree>
    <p:extLst>
      <p:ext uri="{BB962C8B-B14F-4D97-AF65-F5344CB8AC3E}">
        <p14:creationId xmlns:p14="http://schemas.microsoft.com/office/powerpoint/2010/main" val="162612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C562A52-C3D9-0640-AE7E-AEC2E8FE28EF}"/>
              </a:ext>
            </a:extLst>
          </p:cNvPr>
          <p:cNvSpPr>
            <a:spLocks noGrp="1"/>
          </p:cNvSpPr>
          <p:nvPr>
            <p:ph type="dt" sz="half" idx="10"/>
          </p:nvPr>
        </p:nvSpPr>
        <p:spPr/>
        <p:txBody>
          <a:bodyPr/>
          <a:lstStyle>
            <a:lvl1pPr>
              <a:defRPr/>
            </a:lvl1pPr>
          </a:lstStyle>
          <a:p>
            <a:pPr>
              <a:defRPr/>
            </a:pPr>
            <a:fld id="{41274067-1E52-3D47-AEDA-ADA80C4AECC7}" type="datetimeFigureOut">
              <a:rPr lang="en-US"/>
              <a:pPr>
                <a:defRPr/>
              </a:pPr>
              <a:t>12/4/22</a:t>
            </a:fld>
            <a:endParaRPr lang="en-US"/>
          </a:p>
        </p:txBody>
      </p:sp>
      <p:sp>
        <p:nvSpPr>
          <p:cNvPr id="3" name="Footer Placeholder 4">
            <a:extLst>
              <a:ext uri="{FF2B5EF4-FFF2-40B4-BE49-F238E27FC236}">
                <a16:creationId xmlns:a16="http://schemas.microsoft.com/office/drawing/2014/main" id="{49042E45-66D5-804F-9899-64818F3529A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0737FF5-AE9D-2745-A0B2-731176EE76CD}"/>
              </a:ext>
            </a:extLst>
          </p:cNvPr>
          <p:cNvSpPr>
            <a:spLocks noGrp="1"/>
          </p:cNvSpPr>
          <p:nvPr>
            <p:ph type="sldNum" sz="quarter" idx="12"/>
          </p:nvPr>
        </p:nvSpPr>
        <p:spPr/>
        <p:txBody>
          <a:bodyPr/>
          <a:lstStyle>
            <a:lvl1pPr>
              <a:defRPr/>
            </a:lvl1pPr>
          </a:lstStyle>
          <a:p>
            <a:fld id="{CB01B163-884D-6A4C-89E4-74917CAAC84A}" type="slidenum">
              <a:rPr lang="en-US" altLang="nl-NL"/>
              <a:pPr/>
              <a:t>‹nr.›</a:t>
            </a:fld>
            <a:endParaRPr lang="en-US" altLang="nl-NL"/>
          </a:p>
        </p:txBody>
      </p:sp>
    </p:spTree>
    <p:extLst>
      <p:ext uri="{BB962C8B-B14F-4D97-AF65-F5344CB8AC3E}">
        <p14:creationId xmlns:p14="http://schemas.microsoft.com/office/powerpoint/2010/main" val="409166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8A5208D-64BD-C74A-9162-D00141F168D4}"/>
              </a:ext>
            </a:extLst>
          </p:cNvPr>
          <p:cNvSpPr>
            <a:spLocks noGrp="1"/>
          </p:cNvSpPr>
          <p:nvPr>
            <p:ph type="dt" sz="half" idx="10"/>
          </p:nvPr>
        </p:nvSpPr>
        <p:spPr/>
        <p:txBody>
          <a:bodyPr/>
          <a:lstStyle>
            <a:lvl1pPr>
              <a:defRPr/>
            </a:lvl1pPr>
          </a:lstStyle>
          <a:p>
            <a:pPr>
              <a:defRPr/>
            </a:pPr>
            <a:fld id="{34556C32-3B0A-354F-9B85-4C49B733694B}" type="datetimeFigureOut">
              <a:rPr lang="en-US"/>
              <a:pPr>
                <a:defRPr/>
              </a:pPr>
              <a:t>12/4/22</a:t>
            </a:fld>
            <a:endParaRPr lang="en-US"/>
          </a:p>
        </p:txBody>
      </p:sp>
      <p:sp>
        <p:nvSpPr>
          <p:cNvPr id="6" name="Footer Placeholder 4">
            <a:extLst>
              <a:ext uri="{FF2B5EF4-FFF2-40B4-BE49-F238E27FC236}">
                <a16:creationId xmlns:a16="http://schemas.microsoft.com/office/drawing/2014/main" id="{40392360-CF3D-7542-AD60-787625FA631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73521AA-9DB7-6F49-8F74-506155F458E7}"/>
              </a:ext>
            </a:extLst>
          </p:cNvPr>
          <p:cNvSpPr>
            <a:spLocks noGrp="1"/>
          </p:cNvSpPr>
          <p:nvPr>
            <p:ph type="sldNum" sz="quarter" idx="12"/>
          </p:nvPr>
        </p:nvSpPr>
        <p:spPr/>
        <p:txBody>
          <a:bodyPr/>
          <a:lstStyle>
            <a:lvl1pPr>
              <a:defRPr/>
            </a:lvl1pPr>
          </a:lstStyle>
          <a:p>
            <a:fld id="{D56D0EEF-4505-F943-8024-36C72A27CD7C}" type="slidenum">
              <a:rPr lang="en-US" altLang="nl-NL"/>
              <a:pPr/>
              <a:t>‹nr.›</a:t>
            </a:fld>
            <a:endParaRPr lang="en-US" altLang="nl-NL"/>
          </a:p>
        </p:txBody>
      </p:sp>
    </p:spTree>
    <p:extLst>
      <p:ext uri="{BB962C8B-B14F-4D97-AF65-F5344CB8AC3E}">
        <p14:creationId xmlns:p14="http://schemas.microsoft.com/office/powerpoint/2010/main" val="2266963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15F27008-9008-9E41-A303-868337FE3922}"/>
              </a:ext>
            </a:extLst>
          </p:cNvPr>
          <p:cNvSpPr>
            <a:spLocks noGrp="1"/>
          </p:cNvSpPr>
          <p:nvPr>
            <p:ph type="dt" sz="half" idx="10"/>
          </p:nvPr>
        </p:nvSpPr>
        <p:spPr/>
        <p:txBody>
          <a:bodyPr/>
          <a:lstStyle>
            <a:lvl1pPr>
              <a:defRPr/>
            </a:lvl1pPr>
          </a:lstStyle>
          <a:p>
            <a:pPr>
              <a:defRPr/>
            </a:pPr>
            <a:fld id="{AB8B1D2B-806C-AD47-A47E-3C148140069B}" type="datetimeFigureOut">
              <a:rPr lang="en-US"/>
              <a:pPr>
                <a:defRPr/>
              </a:pPr>
              <a:t>12/4/22</a:t>
            </a:fld>
            <a:endParaRPr lang="en-US"/>
          </a:p>
        </p:txBody>
      </p:sp>
      <p:sp>
        <p:nvSpPr>
          <p:cNvPr id="6" name="Footer Placeholder 4">
            <a:extLst>
              <a:ext uri="{FF2B5EF4-FFF2-40B4-BE49-F238E27FC236}">
                <a16:creationId xmlns:a16="http://schemas.microsoft.com/office/drawing/2014/main" id="{C4E83DB7-094C-1247-91C3-D47CE4BF4B2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FA1F56B-AB07-FD4E-B58C-4DF16EE27515}"/>
              </a:ext>
            </a:extLst>
          </p:cNvPr>
          <p:cNvSpPr>
            <a:spLocks noGrp="1"/>
          </p:cNvSpPr>
          <p:nvPr>
            <p:ph type="sldNum" sz="quarter" idx="12"/>
          </p:nvPr>
        </p:nvSpPr>
        <p:spPr/>
        <p:txBody>
          <a:bodyPr/>
          <a:lstStyle>
            <a:lvl1pPr>
              <a:defRPr/>
            </a:lvl1pPr>
          </a:lstStyle>
          <a:p>
            <a:fld id="{BEB632A1-7D9E-3B4B-A863-5A7DA285B2B4}" type="slidenum">
              <a:rPr lang="en-US" altLang="nl-NL"/>
              <a:pPr/>
              <a:t>‹nr.›</a:t>
            </a:fld>
            <a:endParaRPr lang="en-US" altLang="nl-NL"/>
          </a:p>
        </p:txBody>
      </p:sp>
    </p:spTree>
    <p:extLst>
      <p:ext uri="{BB962C8B-B14F-4D97-AF65-F5344CB8AC3E}">
        <p14:creationId xmlns:p14="http://schemas.microsoft.com/office/powerpoint/2010/main" val="3697810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A439461-C5CB-F04C-A15D-45DEEA968954}"/>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l-NL"/>
              <a:t>Click to edit Master title style</a:t>
            </a:r>
          </a:p>
        </p:txBody>
      </p:sp>
      <p:sp>
        <p:nvSpPr>
          <p:cNvPr id="1027" name="Text Placeholder 2">
            <a:extLst>
              <a:ext uri="{FF2B5EF4-FFF2-40B4-BE49-F238E27FC236}">
                <a16:creationId xmlns:a16="http://schemas.microsoft.com/office/drawing/2014/main" id="{D92CA1B6-FA8C-DA44-9D9D-5720D1656A4C}"/>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p>
        </p:txBody>
      </p:sp>
      <p:sp>
        <p:nvSpPr>
          <p:cNvPr id="4" name="Date Placeholder 3">
            <a:extLst>
              <a:ext uri="{FF2B5EF4-FFF2-40B4-BE49-F238E27FC236}">
                <a16:creationId xmlns:a16="http://schemas.microsoft.com/office/drawing/2014/main" id="{D93ECE45-76A7-C147-9884-ECD97FBCA1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D72482CC-E7FE-424B-BBE1-F21175778ED1}" type="datetimeFigureOut">
              <a:rPr lang="en-US"/>
              <a:pPr>
                <a:defRPr/>
              </a:pPr>
              <a:t>12/4/22</a:t>
            </a:fld>
            <a:endParaRPr lang="en-US"/>
          </a:p>
        </p:txBody>
      </p:sp>
      <p:sp>
        <p:nvSpPr>
          <p:cNvPr id="5" name="Footer Placeholder 4">
            <a:extLst>
              <a:ext uri="{FF2B5EF4-FFF2-40B4-BE49-F238E27FC236}">
                <a16:creationId xmlns:a16="http://schemas.microsoft.com/office/drawing/2014/main" id="{8E488F48-7B52-134E-98D4-A8DE29EBE2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DDE2F8BE-D7BE-B748-93A7-50290D29494C}"/>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23C9E755-A054-914B-9BFA-E7D185BFA46B}" type="slidenum">
              <a:rPr lang="en-US" altLang="nl-NL"/>
              <a:pPr/>
              <a:t>‹nr.›</a:t>
            </a:fld>
            <a:endParaRPr lang="en-US" altLang="nl-NL"/>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struminskaya@uu.nl"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bellastru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pewresearch.org/fact-tank/2019/02/27/response-rates-in-telephone-surveys-have-resumed-their-declin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google.nl/url?sa=i&amp;rct=j&amp;q=&amp;esrc=s&amp;source=images&amp;cd=&amp;cad=rja&amp;uact=8&amp;ved=0ahUKEwi-yteZ39nNAhXRERQKHVRZBNoQjRwIBw&amp;url=http%3A%2F%2Fwww.peterlugtig.com%2F&amp;psig=AFQjCNHpnpBgcgoz7Iv4xrUvrAiSjSK5TQ&amp;ust=1467719452995736"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google.nl/url?sa=i&amp;rct=j&amp;q=&amp;esrc=s&amp;frm=1&amp;source=images&amp;cd=&amp;cad=rja&amp;uact=8&amp;ved=0CAcQjRw&amp;url=http%3A%2F%2Fwww.theburningplatform.com%2F2012%2F10%2F15%2Fpaid-internet-trolls%2F&amp;ei=eksxVcm4IIOBPdipgPgI&amp;bvm=bv.91071109,d.d2s&amp;psig=AFQjCNFsPNDaQbXCe9dxa6eKwtAN_TtLOw&amp;ust=1429380273505137"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mailto:b.struminskaya@uu.n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bellastrum.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i2.wp.com/geoawesomeness.com/wp-content/uploads/2014/01/urbancanyon.jpg?fit=600%2C400&amp;ssl=1"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hyperlink" Target="https://locatify.com/wp-content/uploads/2015/03/beacon-wall-756x425.jp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microsoft.com/office/2007/relationships/media" Target="../media/media2.mp4"/><Relationship Id="rId7"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5.png"/><Relationship Id="rId5" Type="http://schemas.microsoft.com/office/2007/relationships/media" Target="../media/media3.mp4"/><Relationship Id="rId10" Type="http://schemas.openxmlformats.org/officeDocument/2006/relationships/image" Target="../media/image44.png"/><Relationship Id="rId4" Type="http://schemas.openxmlformats.org/officeDocument/2006/relationships/video" Target="../media/media2.mp4"/><Relationship Id="rId9"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6.png"/><Relationship Id="rId4" Type="http://schemas.openxmlformats.org/officeDocument/2006/relationships/notesSlide" Target="../notesSlides/notesSlide27.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7.png"/><Relationship Id="rId4" Type="http://schemas.openxmlformats.org/officeDocument/2006/relationships/notesSlide" Target="../notesSlides/notesSlide28.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jpeg"/><Relationship Id="rId7" Type="http://schemas.openxmlformats.org/officeDocument/2006/relationships/image" Target="../media/image61.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eg"/><Relationship Id="rId4" Type="http://schemas.openxmlformats.org/officeDocument/2006/relationships/image" Target="../media/image58.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www.pewinternet.org/fact-sheet/mobile/"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taraskaduk.com/posts/2019-03-23-apple-health/" TargetMode="Externa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hyperlink" Target="mailto:b.Struminskaya@uu.nl" TargetMode="Externa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https://www.peterlugtig.com/publication/2022_lugtig_roth_schouten/" TargetMode="External"/><Relationship Id="rId2" Type="http://schemas.openxmlformats.org/officeDocument/2006/relationships/hyperlink" Target="https://www.peterlugtig.com/publication/2022_ilic/" TargetMode="External"/><Relationship Id="rId1" Type="http://schemas.openxmlformats.org/officeDocument/2006/relationships/slideLayout" Target="../slideLayouts/slideLayout2.xml"/><Relationship Id="rId6" Type="http://schemas.openxmlformats.org/officeDocument/2006/relationships/hyperlink" Target="https://www.peterlugtig.com/publication/2021_struminskaya_consent/" TargetMode="External"/><Relationship Id="rId5" Type="http://schemas.openxmlformats.org/officeDocument/2006/relationships/hyperlink" Target="https://journals.sagepub.com/home/ssc" TargetMode="External"/><Relationship Id="rId4" Type="http://schemas.openxmlformats.org/officeDocument/2006/relationships/hyperlink" Target="https://www.peterlugtig.com/publication/2021_mccool_tab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58401421-6903-B54F-9F21-2EAA2ED41FD3}"/>
              </a:ext>
            </a:extLst>
          </p:cNvPr>
          <p:cNvSpPr>
            <a:spLocks noGrp="1" noChangeArrowheads="1"/>
          </p:cNvSpPr>
          <p:nvPr>
            <p:ph type="ctrTitle"/>
          </p:nvPr>
        </p:nvSpPr>
        <p:spPr>
          <a:xfrm>
            <a:off x="1524000" y="1122363"/>
            <a:ext cx="9144000" cy="1978025"/>
          </a:xfrm>
        </p:spPr>
        <p:txBody>
          <a:bodyPr/>
          <a:lstStyle/>
          <a:p>
            <a:pPr eaLnBrk="1" hangingPunct="1"/>
            <a:r>
              <a:rPr lang="en-US" altLang="nl-NL"/>
              <a:t>Designed big data</a:t>
            </a:r>
            <a:endParaRPr lang="nl-NL" altLang="nl-NL"/>
          </a:p>
        </p:txBody>
      </p:sp>
      <p:sp>
        <p:nvSpPr>
          <p:cNvPr id="6147" name="Subtitle 2">
            <a:extLst>
              <a:ext uri="{FF2B5EF4-FFF2-40B4-BE49-F238E27FC236}">
                <a16:creationId xmlns:a16="http://schemas.microsoft.com/office/drawing/2014/main" id="{9458FC71-8875-584A-BB0F-4B2F4AEB1680}"/>
              </a:ext>
            </a:extLst>
          </p:cNvPr>
          <p:cNvSpPr>
            <a:spLocks noGrp="1" noChangeArrowheads="1"/>
          </p:cNvSpPr>
          <p:nvPr>
            <p:ph type="subTitle" idx="1"/>
          </p:nvPr>
        </p:nvSpPr>
        <p:spPr>
          <a:xfrm>
            <a:off x="1524000" y="3597276"/>
            <a:ext cx="9144000" cy="1655762"/>
          </a:xfrm>
        </p:spPr>
        <p:txBody>
          <a:bodyPr/>
          <a:lstStyle/>
          <a:p>
            <a:pPr eaLnBrk="1" hangingPunct="1"/>
            <a:endParaRPr lang="en-US" altLang="nl-NL" dirty="0"/>
          </a:p>
          <a:p>
            <a:pPr eaLnBrk="1" hangingPunct="1"/>
            <a:r>
              <a:rPr lang="en-US" altLang="nl-NL" dirty="0"/>
              <a:t>Bella </a:t>
            </a:r>
            <a:r>
              <a:rPr lang="en-US" altLang="nl-NL" dirty="0" err="1"/>
              <a:t>Struminskaya</a:t>
            </a:r>
            <a:r>
              <a:rPr lang="en-US" altLang="nl-NL" dirty="0"/>
              <a:t> &amp; Peter </a:t>
            </a:r>
            <a:r>
              <a:rPr lang="en-US" altLang="nl-NL" dirty="0" err="1"/>
              <a:t>Lugtig</a:t>
            </a:r>
            <a:endParaRPr lang="en-US" altLang="nl-NL" dirty="0"/>
          </a:p>
        </p:txBody>
      </p:sp>
      <p:pic>
        <p:nvPicPr>
          <p:cNvPr id="6148" name="Picture 4">
            <a:extLst>
              <a:ext uri="{FF2B5EF4-FFF2-40B4-BE49-F238E27FC236}">
                <a16:creationId xmlns:a16="http://schemas.microsoft.com/office/drawing/2014/main" id="{831CD662-04DD-EE4D-B5C1-9DAD817D5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5775" y="625475"/>
            <a:ext cx="21526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7">
            <a:extLst>
              <a:ext uri="{FF2B5EF4-FFF2-40B4-BE49-F238E27FC236}">
                <a16:creationId xmlns:a16="http://schemas.microsoft.com/office/drawing/2014/main" id="{2C9D5569-D8F8-C04C-8897-99E3F8266A07}"/>
              </a:ext>
            </a:extLst>
          </p:cNvPr>
          <p:cNvSpPr txBox="1">
            <a:spLocks noChangeArrowheads="1"/>
          </p:cNvSpPr>
          <p:nvPr/>
        </p:nvSpPr>
        <p:spPr bwMode="auto">
          <a:xfrm>
            <a:off x="3143250" y="5513388"/>
            <a:ext cx="7372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eaLnBrk="1" hangingPunct="1">
              <a:lnSpc>
                <a:spcPct val="100000"/>
              </a:lnSpc>
              <a:spcBef>
                <a:spcPct val="0"/>
              </a:spcBef>
              <a:buFontTx/>
              <a:buNone/>
            </a:pPr>
            <a:r>
              <a:rPr lang="en-US" altLang="nl-NL" sz="1800">
                <a:solidFill>
                  <a:srgbClr val="000000"/>
                </a:solidFill>
                <a:hlinkClick r:id="rId3"/>
              </a:rPr>
              <a:t>b.struminskaya@uu.nl</a:t>
            </a:r>
            <a:r>
              <a:rPr lang="en-US" altLang="nl-NL" sz="1800">
                <a:solidFill>
                  <a:srgbClr val="000000"/>
                </a:solidFill>
              </a:rPr>
              <a:t>	</a:t>
            </a:r>
            <a:r>
              <a:rPr lang="nl-NL" altLang="nl-NL" sz="1800">
                <a:solidFill>
                  <a:srgbClr val="000000"/>
                </a:solidFill>
                <a:hlinkClick r:id="rId4"/>
              </a:rPr>
              <a:t>http://bellastrum.com/</a:t>
            </a:r>
            <a:endParaRPr lang="nl-NL" altLang="nl-NL" sz="1800">
              <a:solidFill>
                <a:srgbClr val="000000"/>
              </a:solidFill>
            </a:endParaRPr>
          </a:p>
          <a:p>
            <a:pPr defTabSz="914400" eaLnBrk="1" hangingPunct="1">
              <a:lnSpc>
                <a:spcPct val="100000"/>
              </a:lnSpc>
              <a:spcBef>
                <a:spcPct val="0"/>
              </a:spcBef>
              <a:buFontTx/>
              <a:buNone/>
            </a:pPr>
            <a:r>
              <a:rPr lang="en-US" altLang="nl-NL" sz="1800">
                <a:solidFill>
                  <a:srgbClr val="000000"/>
                </a:solidFill>
              </a:rPr>
              <a:t>Copyright Bella Struminskaya, Vera Toepoel, Peter Lugtig </a:t>
            </a:r>
          </a:p>
          <a:p>
            <a:pPr defTabSz="914400" eaLnBrk="1" hangingPunct="1">
              <a:lnSpc>
                <a:spcPct val="100000"/>
              </a:lnSpc>
              <a:spcBef>
                <a:spcPct val="0"/>
              </a:spcBef>
              <a:buFontTx/>
              <a:buNone/>
            </a:pPr>
            <a:endParaRPr lang="en-US" altLang="nl-NL" sz="1800">
              <a:solidFill>
                <a:srgbClr val="000000"/>
              </a:solidFill>
            </a:endParaRPr>
          </a:p>
          <a:p>
            <a:pPr defTabSz="914400" eaLnBrk="1" hangingPunct="1">
              <a:lnSpc>
                <a:spcPct val="100000"/>
              </a:lnSpc>
              <a:spcBef>
                <a:spcPct val="0"/>
              </a:spcBef>
              <a:buFontTx/>
              <a:buNone/>
            </a:pPr>
            <a:endParaRPr lang="nl-NL" altLang="nl-NL" sz="1800">
              <a:solidFill>
                <a:srgbClr val="000000"/>
              </a:solidFill>
            </a:endParaRPr>
          </a:p>
        </p:txBody>
      </p:sp>
      <p:sp>
        <p:nvSpPr>
          <p:cNvPr id="6150" name="Subtitle 4">
            <a:extLst>
              <a:ext uri="{FF2B5EF4-FFF2-40B4-BE49-F238E27FC236}">
                <a16:creationId xmlns:a16="http://schemas.microsoft.com/office/drawing/2014/main" id="{6786CA0C-E0E9-7A4A-B749-75E0B0EBBD5C}"/>
              </a:ext>
            </a:extLst>
          </p:cNvPr>
          <p:cNvSpPr txBox="1">
            <a:spLocks noChangeArrowheads="1"/>
          </p:cNvSpPr>
          <p:nvPr/>
        </p:nvSpPr>
        <p:spPr bwMode="auto">
          <a:xfrm>
            <a:off x="2409825" y="3284984"/>
            <a:ext cx="7886700"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eaLnBrk="1" hangingPunct="1">
              <a:buFont typeface="Arial" panose="020B0604020202020204" pitchFamily="34" charset="0"/>
              <a:buNone/>
            </a:pPr>
            <a:r>
              <a:rPr lang="nl-NL" altLang="nl-NL" sz="3200" dirty="0">
                <a:solidFill>
                  <a:srgbClr val="000000"/>
                </a:solidFill>
              </a:rPr>
              <a:t>Survey Data Analysis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842F227-D095-FA4C-AC27-F98E11E395DE}"/>
              </a:ext>
            </a:extLst>
          </p:cNvPr>
          <p:cNvSpPr>
            <a:spLocks noGrp="1" noChangeArrowheads="1"/>
          </p:cNvSpPr>
          <p:nvPr>
            <p:ph type="title"/>
          </p:nvPr>
        </p:nvSpPr>
        <p:spPr/>
        <p:txBody>
          <a:bodyPr/>
          <a:lstStyle/>
          <a:p>
            <a:pPr eaLnBrk="1" hangingPunct="1"/>
            <a:r>
              <a:rPr lang="nl-NL" altLang="nl-NL"/>
              <a:t>Sensor data</a:t>
            </a:r>
          </a:p>
        </p:txBody>
      </p:sp>
      <p:pic>
        <p:nvPicPr>
          <p:cNvPr id="25603" name="Picture 3">
            <a:extLst>
              <a:ext uri="{FF2B5EF4-FFF2-40B4-BE49-F238E27FC236}">
                <a16:creationId xmlns:a16="http://schemas.microsoft.com/office/drawing/2014/main" id="{678EB614-E932-5845-8262-C79F42FBCE9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124450" y="2824163"/>
            <a:ext cx="1943100" cy="2352675"/>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25602" name="Picture 2">
            <a:extLst>
              <a:ext uri="{FF2B5EF4-FFF2-40B4-BE49-F238E27FC236}">
                <a16:creationId xmlns:a16="http://schemas.microsoft.com/office/drawing/2014/main" id="{4A6E4D30-B40E-5745-9B98-EF7C8EA4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1773238"/>
            <a:ext cx="4751387" cy="2376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5604" name="Picture 4">
            <a:extLst>
              <a:ext uri="{FF2B5EF4-FFF2-40B4-BE49-F238E27FC236}">
                <a16:creationId xmlns:a16="http://schemas.microsoft.com/office/drawing/2014/main" id="{FEA2A7F4-EF99-8D45-AFDE-F447ED8B1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688" y="188913"/>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 name="Rounded Rectangle 2">
            <a:extLst>
              <a:ext uri="{FF2B5EF4-FFF2-40B4-BE49-F238E27FC236}">
                <a16:creationId xmlns:a16="http://schemas.microsoft.com/office/drawing/2014/main" id="{D3E1400C-429A-0F44-B482-9F39E6AB1D45}"/>
              </a:ext>
            </a:extLst>
          </p:cNvPr>
          <p:cNvSpPr>
            <a:spLocks noChangeArrowheads="1"/>
          </p:cNvSpPr>
          <p:nvPr/>
        </p:nvSpPr>
        <p:spPr bwMode="auto">
          <a:xfrm>
            <a:off x="2208213" y="4149725"/>
            <a:ext cx="5094287" cy="2447925"/>
          </a:xfrm>
          <a:prstGeom prst="roundRect">
            <a:avLst>
              <a:gd name="adj" fmla="val 16667"/>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2000">
                <a:latin typeface="Tahoma" panose="020B0604030504040204" pitchFamily="34" charset="0"/>
              </a:rPr>
              <a:t>-Not everyone allows you to track them: </a:t>
            </a:r>
          </a:p>
          <a:p>
            <a:pPr eaLnBrk="1" hangingPunct="1">
              <a:lnSpc>
                <a:spcPct val="100000"/>
              </a:lnSpc>
              <a:spcBef>
                <a:spcPct val="0"/>
              </a:spcBef>
              <a:buFontTx/>
              <a:buNone/>
            </a:pPr>
            <a:r>
              <a:rPr lang="en-US" altLang="nl-NL" sz="2000">
                <a:latin typeface="Tahoma" panose="020B0604030504040204" pitchFamily="34" charset="0"/>
              </a:rPr>
              <a:t>47% share their GPS coordinates (Struminskaya et al. 2018)</a:t>
            </a:r>
          </a:p>
          <a:p>
            <a:pPr eaLnBrk="1" hangingPunct="1">
              <a:lnSpc>
                <a:spcPct val="100000"/>
              </a:lnSpc>
              <a:spcBef>
                <a:spcPct val="0"/>
              </a:spcBef>
              <a:buFontTx/>
              <a:buNone/>
            </a:pPr>
            <a:r>
              <a:rPr lang="en-US" altLang="nl-NL" sz="2000">
                <a:latin typeface="Tahoma" panose="020B0604030504040204" pitchFamily="34" charset="0"/>
              </a:rPr>
              <a:t>-some type of activities are difficult to measure</a:t>
            </a:r>
          </a:p>
          <a:p>
            <a:pPr eaLnBrk="1" hangingPunct="1">
              <a:lnSpc>
                <a:spcPct val="100000"/>
              </a:lnSpc>
              <a:spcBef>
                <a:spcPct val="0"/>
              </a:spcBef>
              <a:buFontTx/>
              <a:buNone/>
            </a:pPr>
            <a:r>
              <a:rPr lang="en-US" altLang="nl-NL" sz="2000">
                <a:latin typeface="Tahoma" panose="020B0604030504040204" pitchFamily="34" charset="0"/>
              </a:rPr>
              <a:t>-thresholds for intensity are arbitrary</a:t>
            </a:r>
            <a:endParaRPr lang="nl-NL" altLang="nl-NL" sz="20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6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a:extLst>
              <a:ext uri="{FF2B5EF4-FFF2-40B4-BE49-F238E27FC236}">
                <a16:creationId xmlns:a16="http://schemas.microsoft.com/office/drawing/2014/main" id="{AAC17539-C54D-4849-B144-E5C281EC8E85}"/>
              </a:ext>
            </a:extLst>
          </p:cNvPr>
          <p:cNvSpPr>
            <a:spLocks noGrp="1" noChangeArrowheads="1"/>
          </p:cNvSpPr>
          <p:nvPr>
            <p:ph type="title"/>
          </p:nvPr>
        </p:nvSpPr>
        <p:spPr>
          <a:xfrm>
            <a:off x="3000375" y="304800"/>
            <a:ext cx="6051550" cy="1066800"/>
          </a:xfrm>
        </p:spPr>
        <p:txBody>
          <a:bodyPr/>
          <a:lstStyle/>
          <a:p>
            <a:pPr algn="ctr" eaLnBrk="1" hangingPunct="1"/>
            <a:r>
              <a:rPr lang="de-DE" altLang="nl-NL"/>
              <a:t> Surveys    &amp;     Big data </a:t>
            </a:r>
          </a:p>
        </p:txBody>
      </p:sp>
      <p:sp>
        <p:nvSpPr>
          <p:cNvPr id="24579" name="Inhaltsplatzhalter 2">
            <a:extLst>
              <a:ext uri="{FF2B5EF4-FFF2-40B4-BE49-F238E27FC236}">
                <a16:creationId xmlns:a16="http://schemas.microsoft.com/office/drawing/2014/main" id="{54CB2B18-3A64-2046-A1AE-D8D1F8EE17C2}"/>
              </a:ext>
            </a:extLst>
          </p:cNvPr>
          <p:cNvSpPr>
            <a:spLocks noGrp="1" noChangeArrowheads="1"/>
          </p:cNvSpPr>
          <p:nvPr>
            <p:ph idx="1"/>
          </p:nvPr>
        </p:nvSpPr>
        <p:spPr/>
        <p:txBody>
          <a:bodyPr/>
          <a:lstStyle/>
          <a:p>
            <a:pPr lvl="1" eaLnBrk="1" hangingPunct="1"/>
            <a:endParaRPr lang="en-US" altLang="nl-NL"/>
          </a:p>
          <a:p>
            <a:pPr eaLnBrk="1" hangingPunct="1"/>
            <a:endParaRPr lang="de-DE" altLang="nl-NL"/>
          </a:p>
        </p:txBody>
      </p:sp>
      <p:graphicFrame>
        <p:nvGraphicFramePr>
          <p:cNvPr id="5" name="Table 4">
            <a:extLst>
              <a:ext uri="{FF2B5EF4-FFF2-40B4-BE49-F238E27FC236}">
                <a16:creationId xmlns:a16="http://schemas.microsoft.com/office/drawing/2014/main" id="{CD0B65C6-A982-0243-948F-F7AE72D08E85}"/>
              </a:ext>
            </a:extLst>
          </p:cNvPr>
          <p:cNvGraphicFramePr>
            <a:graphicFrameLocks noGrp="1"/>
          </p:cNvGraphicFramePr>
          <p:nvPr/>
        </p:nvGraphicFramePr>
        <p:xfrm>
          <a:off x="2797175" y="1657350"/>
          <a:ext cx="6624638" cy="4540250"/>
        </p:xfrm>
        <a:graphic>
          <a:graphicData uri="http://schemas.openxmlformats.org/drawingml/2006/table">
            <a:tbl>
              <a:tblPr/>
              <a:tblGrid>
                <a:gridCol w="3313113">
                  <a:extLst>
                    <a:ext uri="{9D8B030D-6E8A-4147-A177-3AD203B41FA5}">
                      <a16:colId xmlns:a16="http://schemas.microsoft.com/office/drawing/2014/main" val="20000"/>
                    </a:ext>
                  </a:extLst>
                </a:gridCol>
                <a:gridCol w="3311525">
                  <a:extLst>
                    <a:ext uri="{9D8B030D-6E8A-4147-A177-3AD203B41FA5}">
                      <a16:colId xmlns:a16="http://schemas.microsoft.com/office/drawing/2014/main" val="20001"/>
                    </a:ext>
                  </a:extLst>
                </a:gridCol>
              </a:tblGrid>
              <a:tr h="2924034">
                <a:tc>
                  <a:txBody>
                    <a:bodyPr/>
                    <a:lstStyle>
                      <a:lvl1pPr marL="285750" indent="-285750" defTabSz="4572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4572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4572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4572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4572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4572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4572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4572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4572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a:ln>
                            <a:noFill/>
                          </a:ln>
                          <a:solidFill>
                            <a:schemeClr val="tx1"/>
                          </a:solidFill>
                          <a:effectLst/>
                          <a:latin typeface="Calibri" panose="020F0502020204030204" pitchFamily="34" charset="0"/>
                        </a:rPr>
                        <a:t>“</a:t>
                      </a:r>
                      <a:r>
                        <a:rPr kumimoji="0" lang="nl-NL" altLang="nl-NL" sz="2000" b="0" i="0" u="none" strike="noStrike" cap="none" normalizeH="0" baseline="0" dirty="0" err="1">
                          <a:ln>
                            <a:noFill/>
                          </a:ln>
                          <a:solidFill>
                            <a:schemeClr val="tx1"/>
                          </a:solidFill>
                          <a:effectLst/>
                          <a:latin typeface="Calibri" panose="020F0502020204030204" pitchFamily="34" charset="0"/>
                        </a:rPr>
                        <a:t>Designed</a:t>
                      </a:r>
                      <a:r>
                        <a:rPr kumimoji="0" lang="nl-NL" altLang="nl-NL" sz="2000" b="0" i="0" u="none" strike="noStrike" cap="none" normalizeH="0" baseline="0" dirty="0">
                          <a:ln>
                            <a:noFill/>
                          </a:ln>
                          <a:solidFill>
                            <a:schemeClr val="tx1"/>
                          </a:solidFill>
                          <a:effectLst/>
                          <a:latin typeface="Calibri" panose="020F0502020204030204" pitchFamily="34" charset="0"/>
                        </a:rPr>
                        <a:t>” data: </a:t>
                      </a:r>
                      <a:r>
                        <a:rPr kumimoji="0" lang="nl-NL" altLang="nl-NL" sz="2000" b="0" i="0" u="none" strike="noStrike" cap="none" normalizeH="0" baseline="0" dirty="0" err="1">
                          <a:ln>
                            <a:noFill/>
                          </a:ln>
                          <a:solidFill>
                            <a:schemeClr val="tx1"/>
                          </a:solidFill>
                          <a:effectLst/>
                          <a:latin typeface="Calibri" panose="020F0502020204030204" pitchFamily="34" charset="0"/>
                        </a:rPr>
                        <a:t>Collected</a:t>
                      </a:r>
                      <a:r>
                        <a:rPr kumimoji="0" lang="nl-NL" altLang="nl-NL" sz="2000" b="0" i="0" u="none" strike="noStrike" cap="none" normalizeH="0" baseline="0" dirty="0">
                          <a:ln>
                            <a:noFill/>
                          </a:ln>
                          <a:solidFill>
                            <a:schemeClr val="tx1"/>
                          </a:solidFill>
                          <a:effectLst/>
                          <a:latin typeface="Calibri" panose="020F0502020204030204" pitchFamily="34" charset="0"/>
                        </a:rPr>
                        <a:t> </a:t>
                      </a:r>
                      <a:r>
                        <a:rPr kumimoji="0" lang="nl-NL" altLang="nl-NL" sz="2000" b="0" i="0" u="none" strike="noStrike" cap="none" normalizeH="0" baseline="0" dirty="0" err="1">
                          <a:ln>
                            <a:noFill/>
                          </a:ln>
                          <a:solidFill>
                            <a:schemeClr val="tx1"/>
                          </a:solidFill>
                          <a:effectLst/>
                          <a:latin typeface="Calibri" panose="020F0502020204030204" pitchFamily="34" charset="0"/>
                        </a:rPr>
                        <a:t>for</a:t>
                      </a:r>
                      <a:r>
                        <a:rPr kumimoji="0" lang="nl-NL" altLang="nl-NL" sz="2000" b="0" i="0" u="none" strike="noStrike" cap="none" normalizeH="0" baseline="0" dirty="0">
                          <a:ln>
                            <a:noFill/>
                          </a:ln>
                          <a:solidFill>
                            <a:schemeClr val="tx1"/>
                          </a:solidFill>
                          <a:effectLst/>
                          <a:latin typeface="Calibri" panose="020F0502020204030204" pitchFamily="34" charset="0"/>
                        </a:rPr>
                        <a:t> the research </a:t>
                      </a:r>
                      <a:r>
                        <a:rPr kumimoji="0" lang="nl-NL" altLang="nl-NL" sz="2000" b="0" i="0" u="none" strike="noStrike" cap="none" normalizeH="0" baseline="0" dirty="0" err="1">
                          <a:ln>
                            <a:noFill/>
                          </a:ln>
                          <a:solidFill>
                            <a:schemeClr val="tx1"/>
                          </a:solidFill>
                          <a:effectLst/>
                          <a:latin typeface="Calibri" panose="020F0502020204030204" pitchFamily="34" charset="0"/>
                        </a:rPr>
                        <a:t>purposes</a:t>
                      </a:r>
                      <a:endParaRPr kumimoji="0" lang="nl-NL" altLang="nl-NL" sz="2000" b="0" i="0" u="none" strike="noStrike" cap="none" normalizeH="0" baseline="0" dirty="0">
                        <a:ln>
                          <a:noFill/>
                        </a:ln>
                        <a:solidFill>
                          <a:schemeClr val="tx1"/>
                        </a:solidFill>
                        <a:effectLst/>
                        <a:latin typeface="Calibri" panose="020F0502020204030204" pitchFamily="34" charset="0"/>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a:ln>
                            <a:noFill/>
                          </a:ln>
                          <a:solidFill>
                            <a:schemeClr val="tx1"/>
                          </a:solidFill>
                          <a:effectLst/>
                          <a:latin typeface="Calibri" panose="020F0502020204030204" pitchFamily="34" charset="0"/>
                        </a:rPr>
                        <a:t>Researcher control over content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a:ln>
                            <a:noFill/>
                          </a:ln>
                          <a:solidFill>
                            <a:schemeClr val="tx1"/>
                          </a:solidFill>
                          <a:effectLst/>
                          <a:latin typeface="Calibri" panose="020F0502020204030204" pitchFamily="34" charset="0"/>
                        </a:rPr>
                        <a:t>Large </a:t>
                      </a:r>
                      <a:r>
                        <a:rPr kumimoji="0" lang="nl-NL" altLang="nl-NL" sz="2000" b="0" i="0" u="none" strike="noStrike" cap="none" normalizeH="0" baseline="0" dirty="0" err="1">
                          <a:ln>
                            <a:noFill/>
                          </a:ln>
                          <a:solidFill>
                            <a:schemeClr val="tx1"/>
                          </a:solidFill>
                          <a:effectLst/>
                          <a:latin typeface="Calibri" panose="020F0502020204030204" pitchFamily="34" charset="0"/>
                        </a:rPr>
                        <a:t>number</a:t>
                      </a:r>
                      <a:r>
                        <a:rPr kumimoji="0" lang="nl-NL" altLang="nl-NL" sz="2000" b="0" i="0" u="none" strike="noStrike" cap="none" normalizeH="0" baseline="0" dirty="0">
                          <a:ln>
                            <a:noFill/>
                          </a:ln>
                          <a:solidFill>
                            <a:schemeClr val="tx1"/>
                          </a:solidFill>
                          <a:effectLst/>
                          <a:latin typeface="Calibri" panose="020F0502020204030204" pitchFamily="34" charset="0"/>
                        </a:rPr>
                        <a:t> of </a:t>
                      </a:r>
                      <a:r>
                        <a:rPr kumimoji="0" lang="nl-NL" altLang="nl-NL" sz="2000" b="0" i="0" u="none" strike="noStrike" cap="none" normalizeH="0" baseline="0" dirty="0" err="1">
                          <a:ln>
                            <a:noFill/>
                          </a:ln>
                          <a:solidFill>
                            <a:schemeClr val="tx1"/>
                          </a:solidFill>
                          <a:effectLst/>
                          <a:latin typeface="Calibri" panose="020F0502020204030204" pitchFamily="34" charset="0"/>
                        </a:rPr>
                        <a:t>covariates</a:t>
                      </a:r>
                      <a:endParaRPr kumimoji="0" lang="nl-NL" altLang="nl-NL" sz="2000" b="0" i="0" u="none" strike="noStrike" cap="none" normalizeH="0" baseline="0" dirty="0">
                        <a:ln>
                          <a:noFill/>
                        </a:ln>
                        <a:solidFill>
                          <a:schemeClr val="tx1"/>
                        </a:solidFill>
                        <a:effectLst/>
                        <a:latin typeface="Calibri" panose="020F0502020204030204" pitchFamily="34" charset="0"/>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err="1">
                          <a:ln>
                            <a:noFill/>
                          </a:ln>
                          <a:solidFill>
                            <a:schemeClr val="tx1"/>
                          </a:solidFill>
                          <a:effectLst/>
                          <a:latin typeface="Calibri" panose="020F0502020204030204" pitchFamily="34" charset="0"/>
                        </a:rPr>
                        <a:t>Detailed</a:t>
                      </a:r>
                      <a:r>
                        <a:rPr kumimoji="0" lang="nl-NL" altLang="nl-NL" sz="2000" b="0" i="0" u="none" strike="noStrike" cap="none" normalizeH="0" baseline="0" dirty="0">
                          <a:ln>
                            <a:noFill/>
                          </a:ln>
                          <a:solidFill>
                            <a:schemeClr val="tx1"/>
                          </a:solidFill>
                          <a:effectLst/>
                          <a:latin typeface="Calibri" panose="020F0502020204030204" pitchFamily="34" charset="0"/>
                        </a:rPr>
                        <a:t> </a:t>
                      </a:r>
                      <a:r>
                        <a:rPr kumimoji="0" lang="nl-NL" altLang="nl-NL" sz="2000" b="0" i="0" u="none" strike="noStrike" cap="none" normalizeH="0" baseline="0" dirty="0" err="1">
                          <a:ln>
                            <a:noFill/>
                          </a:ln>
                          <a:solidFill>
                            <a:schemeClr val="tx1"/>
                          </a:solidFill>
                          <a:effectLst/>
                          <a:latin typeface="Calibri" panose="020F0502020204030204" pitchFamily="34" charset="0"/>
                        </a:rPr>
                        <a:t>documentation</a:t>
                      </a:r>
                      <a:r>
                        <a:rPr kumimoji="0" lang="nl-NL" altLang="nl-NL" sz="2000" b="0" i="0" u="none" strike="noStrike" cap="none" normalizeH="0" baseline="0" dirty="0">
                          <a:ln>
                            <a:noFill/>
                          </a:ln>
                          <a:solidFill>
                            <a:schemeClr val="tx1"/>
                          </a:solidFill>
                          <a:effectLst/>
                          <a:latin typeface="Calibri" panose="020F0502020204030204" pitchFamily="34" charset="0"/>
                        </a:rPr>
                        <a:t> of the data </a:t>
                      </a:r>
                      <a:r>
                        <a:rPr kumimoji="0" lang="nl-NL" altLang="nl-NL" sz="2000" b="0" i="0" u="none" strike="noStrike" cap="none" normalizeH="0" baseline="0" dirty="0" err="1">
                          <a:ln>
                            <a:noFill/>
                          </a:ln>
                          <a:solidFill>
                            <a:schemeClr val="tx1"/>
                          </a:solidFill>
                          <a:effectLst/>
                          <a:latin typeface="Calibri" panose="020F0502020204030204" pitchFamily="34" charset="0"/>
                        </a:rPr>
                        <a:t>generating</a:t>
                      </a:r>
                      <a:r>
                        <a:rPr kumimoji="0" lang="nl-NL" altLang="nl-NL" sz="2000" b="0" i="0" u="none" strike="noStrike" cap="none" normalizeH="0" baseline="0" dirty="0">
                          <a:ln>
                            <a:noFill/>
                          </a:ln>
                          <a:solidFill>
                            <a:schemeClr val="tx1"/>
                          </a:solidFill>
                          <a:effectLst/>
                          <a:latin typeface="Calibri" panose="020F0502020204030204" pitchFamily="34" charset="0"/>
                        </a:rPr>
                        <a:t> </a:t>
                      </a:r>
                      <a:r>
                        <a:rPr kumimoji="0" lang="nl-NL" altLang="nl-NL" sz="2000" b="0" i="0" u="none" strike="noStrike" cap="none" normalizeH="0" baseline="0" dirty="0" err="1">
                          <a:ln>
                            <a:noFill/>
                          </a:ln>
                          <a:solidFill>
                            <a:schemeClr val="tx1"/>
                          </a:solidFill>
                          <a:effectLst/>
                          <a:latin typeface="Calibri" panose="020F0502020204030204" pitchFamily="34" charset="0"/>
                        </a:rPr>
                        <a:t>process</a:t>
                      </a:r>
                      <a:endParaRPr kumimoji="0" lang="nl-NL" altLang="nl-NL" sz="2000" b="0" i="0" u="none" strike="noStrike" cap="none" normalizeH="0" baseline="0" dirty="0">
                        <a:ln>
                          <a:noFill/>
                        </a:ln>
                        <a:solidFill>
                          <a:schemeClr val="tx1"/>
                        </a:solidFill>
                        <a:effectLst/>
                        <a:latin typeface="Calibri" panose="020F0502020204030204" pitchFamily="34" charset="0"/>
                      </a:endParaRPr>
                    </a:p>
                  </a:txBody>
                  <a:tcPr marL="91439" marR="91439"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EDED"/>
                    </a:solidFill>
                  </a:tcPr>
                </a:tc>
                <a:tc>
                  <a:txBody>
                    <a:bodyPr/>
                    <a:lstStyle>
                      <a:lvl1pPr marL="285750" indent="-285750"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“Organic” data: Collected for purposes other than research</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No control over content</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Limited number of covariates</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No / little documentation</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Access issues</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(Missingness &amp; coverage)</a:t>
                      </a:r>
                    </a:p>
                  </a:txBody>
                  <a:tcPr marL="91439" marR="91439"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5D6"/>
                    </a:solidFill>
                  </a:tcPr>
                </a:tc>
                <a:extLst>
                  <a:ext uri="{0D108BD9-81ED-4DB2-BD59-A6C34878D82A}">
                    <a16:rowId xmlns:a16="http://schemas.microsoft.com/office/drawing/2014/main" val="10000"/>
                  </a:ext>
                </a:extLst>
              </a:tr>
              <a:tr h="1616216">
                <a:tc>
                  <a:txBody>
                    <a:bodyPr/>
                    <a:lstStyle>
                      <a:lvl1pPr marL="285750" indent="-285750"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High nonresponse </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Small N</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Measurement error (recall, social desirability)</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nl-NL" altLang="nl-NL" sz="2000" b="0" i="0" u="none" strike="noStrike" cap="none" normalizeH="0" baseline="0">
                        <a:ln>
                          <a:noFill/>
                        </a:ln>
                        <a:solidFill>
                          <a:schemeClr val="tx1"/>
                        </a:solidFill>
                        <a:effectLst/>
                        <a:latin typeface="Calibri" panose="020F0502020204030204" pitchFamily="34" charset="0"/>
                      </a:endParaRPr>
                    </a:p>
                  </a:txBody>
                  <a:tcPr marL="91439" marR="91439"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5D6"/>
                    </a:solidFill>
                  </a:tcPr>
                </a:tc>
                <a:tc>
                  <a:txBody>
                    <a:bodyPr/>
                    <a:lstStyle>
                      <a:lvl1pPr marL="285750" indent="-285750"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a:ln>
                            <a:noFill/>
                          </a:ln>
                          <a:solidFill>
                            <a:schemeClr val="tx1"/>
                          </a:solidFill>
                          <a:effectLst/>
                          <a:latin typeface="Calibri" panose="020F0502020204030204" pitchFamily="34" charset="0"/>
                        </a:rPr>
                        <a:t>Large N </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a:ln>
                            <a:noFill/>
                          </a:ln>
                          <a:solidFill>
                            <a:schemeClr val="tx1"/>
                          </a:solidFill>
                          <a:effectLst/>
                          <a:latin typeface="Calibri" panose="020F0502020204030204" pitchFamily="34" charset="0"/>
                        </a:rPr>
                        <a:t>No </a:t>
                      </a:r>
                      <a:r>
                        <a:rPr kumimoji="0" lang="nl-NL" altLang="nl-NL" sz="2000" b="0" i="0" u="none" strike="noStrike" cap="none" normalizeH="0" baseline="0" dirty="0" err="1">
                          <a:ln>
                            <a:noFill/>
                          </a:ln>
                          <a:solidFill>
                            <a:schemeClr val="tx1"/>
                          </a:solidFill>
                          <a:effectLst/>
                          <a:latin typeface="Calibri" panose="020F0502020204030204" pitchFamily="34" charset="0"/>
                        </a:rPr>
                        <a:t>measurement</a:t>
                      </a:r>
                      <a:r>
                        <a:rPr kumimoji="0" lang="nl-NL" altLang="nl-NL" sz="2000" b="0" i="0" u="none" strike="noStrike" cap="none" normalizeH="0" baseline="0" dirty="0">
                          <a:ln>
                            <a:noFill/>
                          </a:ln>
                          <a:solidFill>
                            <a:schemeClr val="tx1"/>
                          </a:solidFill>
                          <a:effectLst/>
                          <a:latin typeface="Calibri" panose="020F0502020204030204" pitchFamily="34" charset="0"/>
                        </a:rPr>
                        <a:t> error </a:t>
                      </a:r>
                      <a:r>
                        <a:rPr kumimoji="0" lang="nl-NL" altLang="nl-NL" sz="2000" b="0" i="0" u="none" strike="noStrike" cap="none" normalizeH="0" baseline="0" dirty="0" err="1">
                          <a:ln>
                            <a:noFill/>
                          </a:ln>
                          <a:solidFill>
                            <a:schemeClr val="tx1"/>
                          </a:solidFill>
                          <a:effectLst/>
                          <a:latin typeface="Calibri" panose="020F0502020204030204" pitchFamily="34" charset="0"/>
                        </a:rPr>
                        <a:t>due</a:t>
                      </a:r>
                      <a:r>
                        <a:rPr kumimoji="0" lang="nl-NL" altLang="nl-NL" sz="2000" b="0" i="0" u="none" strike="noStrike" cap="none" normalizeH="0" baseline="0" dirty="0">
                          <a:ln>
                            <a:noFill/>
                          </a:ln>
                          <a:solidFill>
                            <a:schemeClr val="tx1"/>
                          </a:solidFill>
                          <a:effectLst/>
                          <a:latin typeface="Calibri" panose="020F0502020204030204" pitchFamily="34" charset="0"/>
                        </a:rPr>
                        <a:t> </a:t>
                      </a:r>
                      <a:r>
                        <a:rPr kumimoji="0" lang="nl-NL" altLang="nl-NL" sz="2000" b="0" i="0" u="none" strike="noStrike" cap="none" normalizeH="0" baseline="0" dirty="0" err="1">
                          <a:ln>
                            <a:noFill/>
                          </a:ln>
                          <a:solidFill>
                            <a:schemeClr val="tx1"/>
                          </a:solidFill>
                          <a:effectLst/>
                          <a:latin typeface="Calibri" panose="020F0502020204030204" pitchFamily="34" charset="0"/>
                        </a:rPr>
                        <a:t>to</a:t>
                      </a:r>
                      <a:r>
                        <a:rPr kumimoji="0" lang="nl-NL" altLang="nl-NL" sz="2000" b="0" i="0" u="none" strike="noStrike" cap="none" normalizeH="0" baseline="0" dirty="0">
                          <a:ln>
                            <a:noFill/>
                          </a:ln>
                          <a:solidFill>
                            <a:schemeClr val="tx1"/>
                          </a:solidFill>
                          <a:effectLst/>
                          <a:latin typeface="Calibri" panose="020F0502020204030204" pitchFamily="34" charset="0"/>
                        </a:rPr>
                        <a:t> </a:t>
                      </a:r>
                      <a:r>
                        <a:rPr kumimoji="0" lang="nl-NL" altLang="nl-NL" sz="2000" b="0" i="0" u="none" strike="noStrike" cap="none" normalizeH="0" baseline="0" dirty="0" err="1">
                          <a:ln>
                            <a:noFill/>
                          </a:ln>
                          <a:solidFill>
                            <a:schemeClr val="tx1"/>
                          </a:solidFill>
                          <a:effectLst/>
                          <a:latin typeface="Calibri" panose="020F0502020204030204" pitchFamily="34" charset="0"/>
                        </a:rPr>
                        <a:t>self</a:t>
                      </a:r>
                      <a:r>
                        <a:rPr kumimoji="0" lang="nl-NL" altLang="nl-NL" sz="2000" b="0" i="0" u="none" strike="noStrike" cap="none" normalizeH="0" baseline="0" dirty="0">
                          <a:ln>
                            <a:noFill/>
                          </a:ln>
                          <a:solidFill>
                            <a:schemeClr val="tx1"/>
                          </a:solidFill>
                          <a:effectLst/>
                          <a:latin typeface="Calibri" panose="020F0502020204030204" pitchFamily="34" charset="0"/>
                        </a:rPr>
                        <a:t>-report</a:t>
                      </a:r>
                    </a:p>
                  </a:txBody>
                  <a:tcPr marL="91439" marR="91439"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1"/>
                  </a:ext>
                </a:extLst>
              </a:tr>
            </a:tbl>
          </a:graphicData>
        </a:graphic>
      </p:graphicFrame>
      <p:sp>
        <p:nvSpPr>
          <p:cNvPr id="24591" name="Textfeld 3">
            <a:extLst>
              <a:ext uri="{FF2B5EF4-FFF2-40B4-BE49-F238E27FC236}">
                <a16:creationId xmlns:a16="http://schemas.microsoft.com/office/drawing/2014/main" id="{5D39CBD7-487A-A540-805A-1FA9C4798474}"/>
              </a:ext>
            </a:extLst>
          </p:cNvPr>
          <p:cNvSpPr txBox="1">
            <a:spLocks noChangeArrowheads="1"/>
          </p:cNvSpPr>
          <p:nvPr/>
        </p:nvSpPr>
        <p:spPr bwMode="auto">
          <a:xfrm>
            <a:off x="2787650" y="6383338"/>
            <a:ext cx="65103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de-DE" altLang="nl-NL" sz="1600">
                <a:solidFill>
                  <a:srgbClr val="000000"/>
                </a:solidFill>
                <a:latin typeface="Tahoma" panose="020B0604030504040204" pitchFamily="34" charset="0"/>
              </a:rPr>
              <a:t>(based on Baker 2018, Groves 2011, Sakshaug 2015, Salganik 2018)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7">
            <a:extLst>
              <a:ext uri="{FF2B5EF4-FFF2-40B4-BE49-F238E27FC236}">
                <a16:creationId xmlns:a16="http://schemas.microsoft.com/office/drawing/2014/main" id="{5098784E-F482-D74C-901F-45AAADAA1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525" y="1744663"/>
            <a:ext cx="34671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itle 1">
            <a:extLst>
              <a:ext uri="{FF2B5EF4-FFF2-40B4-BE49-F238E27FC236}">
                <a16:creationId xmlns:a16="http://schemas.microsoft.com/office/drawing/2014/main" id="{FA7B7038-C4F1-A04A-83C9-4573FF735B7D}"/>
              </a:ext>
            </a:extLst>
          </p:cNvPr>
          <p:cNvSpPr>
            <a:spLocks noGrp="1" noChangeArrowheads="1"/>
          </p:cNvSpPr>
          <p:nvPr>
            <p:ph type="title"/>
          </p:nvPr>
        </p:nvSpPr>
        <p:spPr/>
        <p:txBody>
          <a:bodyPr/>
          <a:lstStyle/>
          <a:p>
            <a:pPr eaLnBrk="1" hangingPunct="1"/>
            <a:r>
              <a:rPr lang="en-US" altLang="nl-NL"/>
              <a:t>Can anonymized data from mobile phone networks predict poverty and wealth?</a:t>
            </a:r>
            <a:endParaRPr lang="nl-NL" altLang="nl-NL"/>
          </a:p>
        </p:txBody>
      </p:sp>
      <p:sp>
        <p:nvSpPr>
          <p:cNvPr id="7172" name="Content Placeholder 5">
            <a:extLst>
              <a:ext uri="{FF2B5EF4-FFF2-40B4-BE49-F238E27FC236}">
                <a16:creationId xmlns:a16="http://schemas.microsoft.com/office/drawing/2014/main" id="{0659A2AC-28C8-A141-A4FD-39BF4F5C1C21}"/>
              </a:ext>
            </a:extLst>
          </p:cNvPr>
          <p:cNvSpPr>
            <a:spLocks noGrp="1" noChangeArrowheads="1"/>
          </p:cNvSpPr>
          <p:nvPr>
            <p:ph idx="1"/>
          </p:nvPr>
        </p:nvSpPr>
        <p:spPr/>
        <p:txBody>
          <a:bodyPr/>
          <a:lstStyle/>
          <a:p>
            <a:pPr eaLnBrk="1" hangingPunct="1"/>
            <a:r>
              <a:rPr lang="en-US" altLang="nl-NL"/>
              <a:t>Anonymized call records (1.5 mil)</a:t>
            </a:r>
          </a:p>
          <a:p>
            <a:pPr eaLnBrk="1" hangingPunct="1"/>
            <a:r>
              <a:rPr lang="en-US" altLang="nl-NL"/>
              <a:t>Telephone survey (n=856)</a:t>
            </a:r>
          </a:p>
        </p:txBody>
      </p:sp>
      <p:sp>
        <p:nvSpPr>
          <p:cNvPr id="7173" name="TextBox 6">
            <a:extLst>
              <a:ext uri="{FF2B5EF4-FFF2-40B4-BE49-F238E27FC236}">
                <a16:creationId xmlns:a16="http://schemas.microsoft.com/office/drawing/2014/main" id="{B30B0F58-F4B6-E741-9767-86AD31E4A355}"/>
              </a:ext>
            </a:extLst>
          </p:cNvPr>
          <p:cNvSpPr txBox="1">
            <a:spLocks noChangeArrowheads="1"/>
          </p:cNvSpPr>
          <p:nvPr/>
        </p:nvSpPr>
        <p:spPr bwMode="auto">
          <a:xfrm>
            <a:off x="8632825" y="6343650"/>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t>(Blumenstock et al. 2015)</a:t>
            </a:r>
            <a:endParaRPr lang="nl-NL" altLang="nl-NL" sz="1800"/>
          </a:p>
        </p:txBody>
      </p:sp>
      <p:sp>
        <p:nvSpPr>
          <p:cNvPr id="7174" name="Slide Number Placeholder 2">
            <a:extLst>
              <a:ext uri="{FF2B5EF4-FFF2-40B4-BE49-F238E27FC236}">
                <a16:creationId xmlns:a16="http://schemas.microsoft.com/office/drawing/2014/main" id="{5BEB783F-D9E8-8249-B507-6A05A0DC36B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A85BC802-F368-F245-8845-B6425E148C17}" type="slidenum">
              <a:rPr lang="nl-NL" altLang="nl-NL" sz="1200">
                <a:solidFill>
                  <a:srgbClr val="898989"/>
                </a:solidFill>
              </a:rPr>
              <a:pPr>
                <a:lnSpc>
                  <a:spcPct val="100000"/>
                </a:lnSpc>
                <a:spcBef>
                  <a:spcPct val="0"/>
                </a:spcBef>
                <a:buFontTx/>
                <a:buNone/>
              </a:pPr>
              <a:t>12</a:t>
            </a:fld>
            <a:endParaRPr lang="nl-NL" altLang="nl-NL" sz="1200">
              <a:solidFill>
                <a:srgbClr val="89898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CD17B95B-AADD-FF4C-AE58-42FD94A49A7F}"/>
              </a:ext>
            </a:extLst>
          </p:cNvPr>
          <p:cNvSpPr>
            <a:spLocks noGrp="1" noChangeArrowheads="1"/>
          </p:cNvSpPr>
          <p:nvPr>
            <p:ph type="title"/>
          </p:nvPr>
        </p:nvSpPr>
        <p:spPr/>
        <p:txBody>
          <a:bodyPr/>
          <a:lstStyle/>
          <a:p>
            <a:pPr eaLnBrk="1" hangingPunct="1"/>
            <a:r>
              <a:rPr lang="en-US" altLang="nl-NL"/>
              <a:t>Can anonymized data from mobile phone networks predict poverty and wealth?</a:t>
            </a:r>
            <a:endParaRPr lang="nl-NL" altLang="nl-NL"/>
          </a:p>
        </p:txBody>
      </p:sp>
      <p:pic>
        <p:nvPicPr>
          <p:cNvPr id="9219" name="Picture 12">
            <a:extLst>
              <a:ext uri="{FF2B5EF4-FFF2-40B4-BE49-F238E27FC236}">
                <a16:creationId xmlns:a16="http://schemas.microsoft.com/office/drawing/2014/main" id="{3803DD4D-4AB7-924C-92B0-F0D99790A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988" y="1690688"/>
            <a:ext cx="638175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17">
            <a:extLst>
              <a:ext uri="{FF2B5EF4-FFF2-40B4-BE49-F238E27FC236}">
                <a16:creationId xmlns:a16="http://schemas.microsoft.com/office/drawing/2014/main" id="{247E2B54-C6ED-7B45-BD1E-BC3BAC9964D9}"/>
              </a:ext>
            </a:extLst>
          </p:cNvPr>
          <p:cNvSpPr txBox="1">
            <a:spLocks noChangeArrowheads="1"/>
          </p:cNvSpPr>
          <p:nvPr/>
        </p:nvSpPr>
        <p:spPr bwMode="auto">
          <a:xfrm>
            <a:off x="8770938" y="3108325"/>
            <a:ext cx="283368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Wingdings" pitchFamily="2" charset="2"/>
              <a:buChar char="§"/>
            </a:pPr>
            <a:r>
              <a:rPr lang="en-US" altLang="nl-NL" sz="1800"/>
              <a:t>Call activity</a:t>
            </a:r>
          </a:p>
          <a:p>
            <a:pPr eaLnBrk="1" hangingPunct="1">
              <a:lnSpc>
                <a:spcPct val="100000"/>
              </a:lnSpc>
              <a:spcBef>
                <a:spcPct val="0"/>
              </a:spcBef>
              <a:buFont typeface="Wingdings" pitchFamily="2" charset="2"/>
              <a:buChar char="§"/>
            </a:pPr>
            <a:r>
              <a:rPr lang="en-US" altLang="nl-NL" sz="1800"/>
              <a:t>SMS activity</a:t>
            </a:r>
          </a:p>
          <a:p>
            <a:pPr eaLnBrk="1" hangingPunct="1">
              <a:lnSpc>
                <a:spcPct val="100000"/>
              </a:lnSpc>
              <a:spcBef>
                <a:spcPct val="0"/>
              </a:spcBef>
              <a:buFont typeface="Wingdings" pitchFamily="2" charset="2"/>
              <a:buChar char="§"/>
            </a:pPr>
            <a:r>
              <a:rPr lang="en-US" altLang="nl-NL" sz="1800"/>
              <a:t>International communications</a:t>
            </a:r>
          </a:p>
          <a:p>
            <a:pPr eaLnBrk="1" hangingPunct="1">
              <a:lnSpc>
                <a:spcPct val="100000"/>
              </a:lnSpc>
              <a:spcBef>
                <a:spcPct val="0"/>
              </a:spcBef>
              <a:buFont typeface="Wingdings" pitchFamily="2" charset="2"/>
              <a:buChar char="§"/>
            </a:pPr>
            <a:r>
              <a:rPr lang="en-US" altLang="nl-NL" sz="1800"/>
              <a:t>Network structure</a:t>
            </a:r>
          </a:p>
          <a:p>
            <a:pPr eaLnBrk="1" hangingPunct="1">
              <a:lnSpc>
                <a:spcPct val="100000"/>
              </a:lnSpc>
              <a:spcBef>
                <a:spcPct val="0"/>
              </a:spcBef>
              <a:buFont typeface="Wingdings" pitchFamily="2" charset="2"/>
              <a:buChar char="§"/>
            </a:pPr>
            <a:r>
              <a:rPr lang="en-US" altLang="nl-NL" sz="1800"/>
              <a:t>Movement</a:t>
            </a:r>
          </a:p>
          <a:p>
            <a:pPr eaLnBrk="1" hangingPunct="1">
              <a:lnSpc>
                <a:spcPct val="100000"/>
              </a:lnSpc>
              <a:spcBef>
                <a:spcPct val="0"/>
              </a:spcBef>
              <a:buFont typeface="Wingdings" pitchFamily="2" charset="2"/>
              <a:buChar char="§"/>
            </a:pPr>
            <a:r>
              <a:rPr lang="en-US" altLang="nl-NL" sz="1800"/>
              <a:t>etc.</a:t>
            </a:r>
            <a:endParaRPr lang="nl-NL" altLang="nl-NL" sz="1800"/>
          </a:p>
        </p:txBody>
      </p:sp>
      <p:sp>
        <p:nvSpPr>
          <p:cNvPr id="9221" name="Slide Number Placeholder 2">
            <a:extLst>
              <a:ext uri="{FF2B5EF4-FFF2-40B4-BE49-F238E27FC236}">
                <a16:creationId xmlns:a16="http://schemas.microsoft.com/office/drawing/2014/main" id="{D5691562-1F24-974D-8118-C41D00755B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2561D4BE-8638-3242-98CC-57B8EEB58557}" type="slidenum">
              <a:rPr lang="nl-NL" altLang="nl-NL" sz="1200">
                <a:solidFill>
                  <a:srgbClr val="898989"/>
                </a:solidFill>
              </a:rPr>
              <a:pPr>
                <a:lnSpc>
                  <a:spcPct val="100000"/>
                </a:lnSpc>
                <a:spcBef>
                  <a:spcPct val="0"/>
                </a:spcBef>
                <a:buFontTx/>
                <a:buNone/>
              </a:pPr>
              <a:t>13</a:t>
            </a:fld>
            <a:endParaRPr lang="nl-NL" altLang="nl-NL" sz="1200">
              <a:solidFill>
                <a:srgbClr val="89898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57C0B45A-148A-024D-9BF7-B778DD523FED}"/>
              </a:ext>
            </a:extLst>
          </p:cNvPr>
          <p:cNvSpPr>
            <a:spLocks noGrp="1" noChangeArrowheads="1"/>
          </p:cNvSpPr>
          <p:nvPr>
            <p:ph type="title"/>
          </p:nvPr>
        </p:nvSpPr>
        <p:spPr/>
        <p:txBody>
          <a:bodyPr/>
          <a:lstStyle/>
          <a:p>
            <a:pPr eaLnBrk="1" hangingPunct="1"/>
            <a:r>
              <a:rPr lang="en-US" altLang="nl-NL"/>
              <a:t>Can anonymized data from mobile phone networks predict poverty and wealth?</a:t>
            </a:r>
            <a:endParaRPr lang="nl-NL" altLang="nl-NL"/>
          </a:p>
        </p:txBody>
      </p:sp>
      <p:sp>
        <p:nvSpPr>
          <p:cNvPr id="11267" name="Content Placeholder 5">
            <a:extLst>
              <a:ext uri="{FF2B5EF4-FFF2-40B4-BE49-F238E27FC236}">
                <a16:creationId xmlns:a16="http://schemas.microsoft.com/office/drawing/2014/main" id="{0FF94F2B-72FE-B742-8A54-BBCC7EF1A4B3}"/>
              </a:ext>
            </a:extLst>
          </p:cNvPr>
          <p:cNvSpPr>
            <a:spLocks noGrp="1" noChangeArrowheads="1"/>
          </p:cNvSpPr>
          <p:nvPr>
            <p:ph idx="1"/>
          </p:nvPr>
        </p:nvSpPr>
        <p:spPr/>
        <p:txBody>
          <a:bodyPr/>
          <a:lstStyle/>
          <a:p>
            <a:pPr eaLnBrk="1" hangingPunct="1"/>
            <a:r>
              <a:rPr lang="en-US" altLang="nl-NL"/>
              <a:t>Anonymized call records (1.5 mil)</a:t>
            </a:r>
          </a:p>
          <a:p>
            <a:pPr eaLnBrk="1" hangingPunct="1"/>
            <a:r>
              <a:rPr lang="en-US" altLang="nl-NL"/>
              <a:t>Telephone survey (n=856)</a:t>
            </a:r>
          </a:p>
          <a:p>
            <a:pPr eaLnBrk="1" hangingPunct="1"/>
            <a:r>
              <a:rPr lang="en-US" altLang="nl-NL"/>
              <a:t>‘Gold standard’ f2f Demographic and Health Survey (n=12792)</a:t>
            </a:r>
            <a:endParaRPr lang="nl-NL" altLang="nl-NL"/>
          </a:p>
        </p:txBody>
      </p:sp>
      <p:sp>
        <p:nvSpPr>
          <p:cNvPr id="11268" name="TextBox 6">
            <a:extLst>
              <a:ext uri="{FF2B5EF4-FFF2-40B4-BE49-F238E27FC236}">
                <a16:creationId xmlns:a16="http://schemas.microsoft.com/office/drawing/2014/main" id="{FB2DC53D-CE11-224F-8A06-EC3A113B9118}"/>
              </a:ext>
            </a:extLst>
          </p:cNvPr>
          <p:cNvSpPr txBox="1">
            <a:spLocks noChangeArrowheads="1"/>
          </p:cNvSpPr>
          <p:nvPr/>
        </p:nvSpPr>
        <p:spPr bwMode="auto">
          <a:xfrm>
            <a:off x="9136063" y="6316663"/>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t>(Blumenstock et al. 2015)</a:t>
            </a:r>
            <a:endParaRPr lang="nl-NL" altLang="nl-NL" sz="1800"/>
          </a:p>
        </p:txBody>
      </p:sp>
      <p:pic>
        <p:nvPicPr>
          <p:cNvPr id="11269" name="Picture 8">
            <a:extLst>
              <a:ext uri="{FF2B5EF4-FFF2-40B4-BE49-F238E27FC236}">
                <a16:creationId xmlns:a16="http://schemas.microsoft.com/office/drawing/2014/main" id="{35A62A91-DCC8-EB40-AAC1-4A495DB46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3429000"/>
            <a:ext cx="6638925"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Box 9">
            <a:extLst>
              <a:ext uri="{FF2B5EF4-FFF2-40B4-BE49-F238E27FC236}">
                <a16:creationId xmlns:a16="http://schemas.microsoft.com/office/drawing/2014/main" id="{A9D53864-D81E-184F-81AF-3DCB5DD3B742}"/>
              </a:ext>
            </a:extLst>
          </p:cNvPr>
          <p:cNvSpPr txBox="1">
            <a:spLocks noChangeArrowheads="1"/>
          </p:cNvSpPr>
          <p:nvPr/>
        </p:nvSpPr>
        <p:spPr bwMode="auto">
          <a:xfrm>
            <a:off x="266700" y="6308725"/>
            <a:ext cx="7850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t>Composite wealth index: A –  predicted from call data, B – actual from DHS, </a:t>
            </a:r>
            <a:r>
              <a:rPr lang="en-US" altLang="nl-NL" sz="1800" i="1"/>
              <a:t>r</a:t>
            </a:r>
            <a:r>
              <a:rPr lang="en-US" altLang="nl-NL" sz="1800"/>
              <a:t>=0.79</a:t>
            </a:r>
            <a:endParaRPr lang="nl-NL" altLang="nl-NL" sz="1800"/>
          </a:p>
        </p:txBody>
      </p:sp>
      <p:sp>
        <p:nvSpPr>
          <p:cNvPr id="11271" name="Slide Number Placeholder 2">
            <a:extLst>
              <a:ext uri="{FF2B5EF4-FFF2-40B4-BE49-F238E27FC236}">
                <a16:creationId xmlns:a16="http://schemas.microsoft.com/office/drawing/2014/main" id="{C4ACD86E-B3D0-8941-9EE1-B07D6F4F412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2DB93D5-CABB-7041-9248-05E485C3C1D3}" type="slidenum">
              <a:rPr lang="nl-NL" altLang="nl-NL" sz="1200">
                <a:solidFill>
                  <a:srgbClr val="898989"/>
                </a:solidFill>
              </a:rPr>
              <a:pPr>
                <a:lnSpc>
                  <a:spcPct val="100000"/>
                </a:lnSpc>
                <a:spcBef>
                  <a:spcPct val="0"/>
                </a:spcBef>
                <a:buFontTx/>
                <a:buNone/>
              </a:pPr>
              <a:t>14</a:t>
            </a:fld>
            <a:endParaRPr lang="nl-NL" altLang="nl-NL" sz="1200">
              <a:solidFill>
                <a:srgbClr val="89898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74F70BA1-C919-694F-A193-E41024C42DA7}"/>
              </a:ext>
            </a:extLst>
          </p:cNvPr>
          <p:cNvSpPr>
            <a:spLocks noGrp="1" noChangeArrowheads="1"/>
          </p:cNvSpPr>
          <p:nvPr>
            <p:ph type="title"/>
          </p:nvPr>
        </p:nvSpPr>
        <p:spPr/>
        <p:txBody>
          <a:bodyPr/>
          <a:lstStyle/>
          <a:p>
            <a:pPr eaLnBrk="1" hangingPunct="1"/>
            <a:r>
              <a:rPr lang="en-US" altLang="nl-NL"/>
              <a:t>Added value</a:t>
            </a:r>
            <a:endParaRPr lang="nl-NL" altLang="nl-NL"/>
          </a:p>
        </p:txBody>
      </p:sp>
      <p:pic>
        <p:nvPicPr>
          <p:cNvPr id="13315" name="Content Placeholder 3">
            <a:extLst>
              <a:ext uri="{FF2B5EF4-FFF2-40B4-BE49-F238E27FC236}">
                <a16:creationId xmlns:a16="http://schemas.microsoft.com/office/drawing/2014/main" id="{B4B0AFE1-93CE-DF45-B2EF-70116D83FD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927725" y="1825625"/>
            <a:ext cx="6062663" cy="4351338"/>
          </a:xfrm>
        </p:spPr>
      </p:pic>
      <p:sp>
        <p:nvSpPr>
          <p:cNvPr id="13316" name="Content Placeholder 5">
            <a:extLst>
              <a:ext uri="{FF2B5EF4-FFF2-40B4-BE49-F238E27FC236}">
                <a16:creationId xmlns:a16="http://schemas.microsoft.com/office/drawing/2014/main" id="{9D782800-D503-DF40-B50A-DAF77892332B}"/>
              </a:ext>
            </a:extLst>
          </p:cNvPr>
          <p:cNvSpPr txBox="1">
            <a:spLocks noChangeArrowheads="1"/>
          </p:cNvSpPr>
          <p:nvPr/>
        </p:nvSpPr>
        <p:spPr bwMode="auto">
          <a:xfrm>
            <a:off x="838200" y="1825625"/>
            <a:ext cx="480853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eaLnBrk="1" hangingPunct="1"/>
            <a:endParaRPr lang="en-US" altLang="nl-NL"/>
          </a:p>
          <a:p>
            <a:pPr defTabSz="914400" eaLnBrk="1" hangingPunct="1"/>
            <a:r>
              <a:rPr lang="en-US" altLang="nl-NL"/>
              <a:t>High-resolution maps of poverty and wealth</a:t>
            </a:r>
          </a:p>
          <a:p>
            <a:pPr defTabSz="914400" eaLnBrk="1" hangingPunct="1"/>
            <a:r>
              <a:rPr lang="en-US" altLang="nl-NL"/>
              <a:t>Small area estimation: survey provided estimates on cluster level, call records much richer</a:t>
            </a:r>
          </a:p>
          <a:p>
            <a:pPr defTabSz="914400" eaLnBrk="1" hangingPunct="1"/>
            <a:r>
              <a:rPr lang="en-US" altLang="nl-NL"/>
              <a:t>Timely data</a:t>
            </a:r>
          </a:p>
          <a:p>
            <a:pPr defTabSz="914400" eaLnBrk="1" hangingPunct="1"/>
            <a:r>
              <a:rPr lang="en-US" altLang="nl-NL"/>
              <a:t>Costs (12,000 vs. 1 Mil)</a:t>
            </a:r>
          </a:p>
          <a:p>
            <a:pPr defTabSz="914400" eaLnBrk="1" hangingPunct="1"/>
            <a:endParaRPr lang="en-US" altLang="nl-NL"/>
          </a:p>
        </p:txBody>
      </p:sp>
      <p:sp>
        <p:nvSpPr>
          <p:cNvPr id="13317" name="Slide Number Placeholder 2">
            <a:extLst>
              <a:ext uri="{FF2B5EF4-FFF2-40B4-BE49-F238E27FC236}">
                <a16:creationId xmlns:a16="http://schemas.microsoft.com/office/drawing/2014/main" id="{799CC8E6-B725-264E-A086-78FDBD66CF6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FC88CB9-8F67-1748-A9E8-726C5C9F197C}" type="slidenum">
              <a:rPr lang="nl-NL" altLang="nl-NL" sz="1200">
                <a:solidFill>
                  <a:srgbClr val="898989"/>
                </a:solidFill>
              </a:rPr>
              <a:pPr>
                <a:lnSpc>
                  <a:spcPct val="100000"/>
                </a:lnSpc>
                <a:spcBef>
                  <a:spcPct val="0"/>
                </a:spcBef>
                <a:buFontTx/>
                <a:buNone/>
              </a:pPr>
              <a:t>15</a:t>
            </a:fld>
            <a:endParaRPr lang="nl-NL" altLang="nl-NL" sz="1200">
              <a:solidFill>
                <a:srgbClr val="89898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6A668C-5E35-BA49-B53A-3FC606537DDC}"/>
              </a:ext>
            </a:extLst>
          </p:cNvPr>
          <p:cNvSpPr>
            <a:spLocks noGrp="1"/>
          </p:cNvSpPr>
          <p:nvPr>
            <p:ph type="title"/>
          </p:nvPr>
        </p:nvSpPr>
        <p:spPr>
          <a:xfrm>
            <a:off x="838200" y="365125"/>
            <a:ext cx="11090448" cy="1325563"/>
          </a:xfrm>
        </p:spPr>
        <p:txBody>
          <a:bodyPr/>
          <a:lstStyle/>
          <a:p>
            <a:r>
              <a:rPr lang="nl-NL" dirty="0" err="1"/>
              <a:t>Bostanci</a:t>
            </a:r>
            <a:r>
              <a:rPr lang="nl-NL" dirty="0"/>
              <a:t> et al (2022) – source 1 :traffic sensors</a:t>
            </a:r>
          </a:p>
        </p:txBody>
      </p:sp>
      <p:pic>
        <p:nvPicPr>
          <p:cNvPr id="9" name="Tijdelijke aanduiding voor inhoud 8">
            <a:extLst>
              <a:ext uri="{FF2B5EF4-FFF2-40B4-BE49-F238E27FC236}">
                <a16:creationId xmlns:a16="http://schemas.microsoft.com/office/drawing/2014/main" id="{7E960D92-B9B7-3841-9650-7BB8BED336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8008" y="1350160"/>
            <a:ext cx="5626000" cy="4990018"/>
          </a:xfrm>
        </p:spPr>
      </p:pic>
      <p:sp>
        <p:nvSpPr>
          <p:cNvPr id="10" name="Tekstvak 9">
            <a:extLst>
              <a:ext uri="{FF2B5EF4-FFF2-40B4-BE49-F238E27FC236}">
                <a16:creationId xmlns:a16="http://schemas.microsoft.com/office/drawing/2014/main" id="{4F2D5189-ED0F-E645-9C1C-5543F180CCF7}"/>
              </a:ext>
            </a:extLst>
          </p:cNvPr>
          <p:cNvSpPr txBox="1"/>
          <p:nvPr/>
        </p:nvSpPr>
        <p:spPr>
          <a:xfrm>
            <a:off x="838200" y="1690688"/>
            <a:ext cx="4681736" cy="4524315"/>
          </a:xfrm>
          <a:prstGeom prst="rect">
            <a:avLst/>
          </a:prstGeom>
          <a:noFill/>
        </p:spPr>
        <p:txBody>
          <a:bodyPr wrap="square" rtlCol="0">
            <a:spAutoFit/>
          </a:bodyPr>
          <a:lstStyle/>
          <a:p>
            <a:r>
              <a:rPr lang="nl-NL" sz="2800" dirty="0"/>
              <a:t>Traffic sensors on Dutch </a:t>
            </a:r>
            <a:r>
              <a:rPr lang="nl-NL" sz="2800" dirty="0" err="1"/>
              <a:t>roads</a:t>
            </a:r>
            <a:endParaRPr lang="nl-NL" sz="2800" dirty="0"/>
          </a:p>
          <a:p>
            <a:r>
              <a:rPr lang="nl-NL" sz="2800" dirty="0" err="1"/>
              <a:t>Number</a:t>
            </a:r>
            <a:r>
              <a:rPr lang="nl-NL" sz="2800" dirty="0"/>
              <a:t> of </a:t>
            </a:r>
            <a:r>
              <a:rPr lang="nl-NL" sz="2800" dirty="0" err="1"/>
              <a:t>cars</a:t>
            </a:r>
            <a:r>
              <a:rPr lang="nl-NL" sz="2800" dirty="0"/>
              <a:t>/trucks passing </a:t>
            </a:r>
            <a:r>
              <a:rPr lang="nl-NL" sz="2800" dirty="0" err="1"/>
              <a:t>by</a:t>
            </a:r>
            <a:r>
              <a:rPr lang="nl-NL" sz="2800" dirty="0"/>
              <a:t> </a:t>
            </a:r>
            <a:r>
              <a:rPr lang="nl-NL" sz="2800" dirty="0" err="1"/>
              <a:t>every</a:t>
            </a:r>
            <a:r>
              <a:rPr lang="nl-NL" sz="2800" dirty="0"/>
              <a:t> minute</a:t>
            </a:r>
          </a:p>
          <a:p>
            <a:pPr marL="285750" indent="-285750">
              <a:buFontTx/>
              <a:buChar char="-"/>
            </a:pPr>
            <a:r>
              <a:rPr lang="nl-NL" sz="2800" dirty="0"/>
              <a:t>1440 </a:t>
            </a:r>
            <a:r>
              <a:rPr lang="nl-NL" sz="2800" dirty="0" err="1"/>
              <a:t>measurements</a:t>
            </a:r>
            <a:r>
              <a:rPr lang="nl-NL" sz="2800" dirty="0"/>
              <a:t> </a:t>
            </a:r>
            <a:r>
              <a:rPr lang="nl-NL" sz="2800" dirty="0" err="1"/>
              <a:t>by</a:t>
            </a:r>
            <a:r>
              <a:rPr lang="nl-NL" sz="2800" dirty="0"/>
              <a:t> </a:t>
            </a:r>
            <a:r>
              <a:rPr lang="nl-NL" sz="2800" dirty="0" err="1"/>
              <a:t>day</a:t>
            </a:r>
            <a:endParaRPr lang="nl-NL" sz="2800" dirty="0"/>
          </a:p>
          <a:p>
            <a:r>
              <a:rPr lang="nl-NL" sz="2800" dirty="0" err="1"/>
              <a:t>Continuous</a:t>
            </a:r>
            <a:r>
              <a:rPr lang="nl-NL" sz="2800" dirty="0"/>
              <a:t> data</a:t>
            </a:r>
          </a:p>
          <a:p>
            <a:endParaRPr lang="nl-NL" sz="2800" dirty="0"/>
          </a:p>
          <a:p>
            <a:r>
              <a:rPr lang="nl-NL" sz="2800" dirty="0" err="1"/>
              <a:t>Problem</a:t>
            </a:r>
            <a:r>
              <a:rPr lang="nl-NL" sz="2800" dirty="0"/>
              <a:t>:</a:t>
            </a:r>
          </a:p>
          <a:p>
            <a:pPr marL="285750" indent="-285750">
              <a:buFontTx/>
              <a:buChar char="-"/>
            </a:pPr>
            <a:r>
              <a:rPr lang="nl-NL" sz="2800" dirty="0"/>
              <a:t>Lots of </a:t>
            </a:r>
            <a:r>
              <a:rPr lang="nl-NL" sz="2800" dirty="0" err="1"/>
              <a:t>roads</a:t>
            </a:r>
            <a:r>
              <a:rPr lang="nl-NL" sz="2800" dirty="0"/>
              <a:t> are missing</a:t>
            </a:r>
          </a:p>
          <a:p>
            <a:pPr marL="285750" indent="-285750">
              <a:buFontTx/>
              <a:buChar char="-"/>
            </a:pPr>
            <a:endParaRPr lang="nl-NL" sz="2800" dirty="0"/>
          </a:p>
          <a:p>
            <a:pPr marL="285750" indent="-285750">
              <a:buFontTx/>
              <a:buChar char="-"/>
            </a:pPr>
            <a:endParaRPr lang="nl-NL" dirty="0"/>
          </a:p>
          <a:p>
            <a:endParaRPr lang="nl-NL" dirty="0"/>
          </a:p>
        </p:txBody>
      </p:sp>
    </p:spTree>
    <p:extLst>
      <p:ext uri="{BB962C8B-B14F-4D97-AF65-F5344CB8AC3E}">
        <p14:creationId xmlns:p14="http://schemas.microsoft.com/office/powerpoint/2010/main" val="5995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AE3F51-1C39-2443-89E9-9AD815BBA092}"/>
              </a:ext>
            </a:extLst>
          </p:cNvPr>
          <p:cNvSpPr>
            <a:spLocks noGrp="1"/>
          </p:cNvSpPr>
          <p:nvPr>
            <p:ph type="title"/>
          </p:nvPr>
        </p:nvSpPr>
        <p:spPr/>
        <p:txBody>
          <a:bodyPr/>
          <a:lstStyle/>
          <a:p>
            <a:r>
              <a:rPr lang="nl-NL" dirty="0" err="1"/>
              <a:t>Bostanci</a:t>
            </a:r>
            <a:r>
              <a:rPr lang="nl-NL" dirty="0"/>
              <a:t> –source 2 (</a:t>
            </a:r>
            <a:r>
              <a:rPr lang="nl-NL" dirty="0" err="1"/>
              <a:t>admin</a:t>
            </a:r>
            <a:r>
              <a:rPr lang="nl-NL" dirty="0"/>
              <a:t> data)</a:t>
            </a:r>
          </a:p>
        </p:txBody>
      </p:sp>
      <p:pic>
        <p:nvPicPr>
          <p:cNvPr id="5" name="Tijdelijke aanduiding voor inhoud 4">
            <a:extLst>
              <a:ext uri="{FF2B5EF4-FFF2-40B4-BE49-F238E27FC236}">
                <a16:creationId xmlns:a16="http://schemas.microsoft.com/office/drawing/2014/main" id="{949138C5-BE10-C945-9956-A303BF0708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0136" y="1495396"/>
            <a:ext cx="4241975" cy="4844782"/>
          </a:xfrm>
        </p:spPr>
      </p:pic>
      <p:sp>
        <p:nvSpPr>
          <p:cNvPr id="6" name="Tekstvak 5">
            <a:extLst>
              <a:ext uri="{FF2B5EF4-FFF2-40B4-BE49-F238E27FC236}">
                <a16:creationId xmlns:a16="http://schemas.microsoft.com/office/drawing/2014/main" id="{D8C8C9B6-8410-6442-9C63-A1DE6AE2A66E}"/>
              </a:ext>
            </a:extLst>
          </p:cNvPr>
          <p:cNvSpPr txBox="1"/>
          <p:nvPr/>
        </p:nvSpPr>
        <p:spPr>
          <a:xfrm>
            <a:off x="838200" y="1690688"/>
            <a:ext cx="6049888" cy="4955203"/>
          </a:xfrm>
          <a:prstGeom prst="rect">
            <a:avLst/>
          </a:prstGeom>
          <a:noFill/>
        </p:spPr>
        <p:txBody>
          <a:bodyPr wrap="square" rtlCol="0">
            <a:spAutoFit/>
          </a:bodyPr>
          <a:lstStyle/>
          <a:p>
            <a:r>
              <a:rPr lang="nl-NL" sz="2800" dirty="0" err="1"/>
              <a:t>Uses</a:t>
            </a:r>
            <a:r>
              <a:rPr lang="nl-NL" sz="2800" dirty="0"/>
              <a:t> </a:t>
            </a:r>
            <a:r>
              <a:rPr lang="nl-NL" sz="2800" dirty="0" err="1"/>
              <a:t>admin</a:t>
            </a:r>
            <a:r>
              <a:rPr lang="nl-NL" sz="2800" dirty="0"/>
              <a:t> data </a:t>
            </a:r>
            <a:r>
              <a:rPr lang="nl-NL" sz="2800" dirty="0" err="1"/>
              <a:t>by</a:t>
            </a:r>
            <a:r>
              <a:rPr lang="nl-NL" sz="2800" dirty="0"/>
              <a:t> CBS</a:t>
            </a:r>
          </a:p>
          <a:p>
            <a:r>
              <a:rPr lang="nl-NL" sz="2800" dirty="0"/>
              <a:t>~ 8 </a:t>
            </a:r>
            <a:r>
              <a:rPr lang="nl-NL" sz="2800" dirty="0" err="1"/>
              <a:t>million</a:t>
            </a:r>
            <a:r>
              <a:rPr lang="nl-NL" sz="2800" dirty="0"/>
              <a:t> </a:t>
            </a:r>
            <a:r>
              <a:rPr lang="nl-NL" sz="2800" dirty="0" err="1"/>
              <a:t>people</a:t>
            </a:r>
            <a:r>
              <a:rPr lang="nl-NL" sz="2800" dirty="0"/>
              <a:t> </a:t>
            </a:r>
            <a:r>
              <a:rPr lang="nl-NL" sz="2800" dirty="0" err="1"/>
              <a:t>who</a:t>
            </a:r>
            <a:r>
              <a:rPr lang="nl-NL" sz="2800" dirty="0"/>
              <a:t> have a job</a:t>
            </a:r>
          </a:p>
          <a:p>
            <a:pPr marL="514350" indent="-514350">
              <a:buAutoNum type="arabicPeriod"/>
            </a:pPr>
            <a:r>
              <a:rPr lang="nl-NL" sz="2800" dirty="0"/>
              <a:t>Home </a:t>
            </a:r>
            <a:r>
              <a:rPr lang="nl-NL" sz="2800" dirty="0" err="1"/>
              <a:t>and</a:t>
            </a:r>
            <a:r>
              <a:rPr lang="nl-NL" sz="2800" dirty="0"/>
              <a:t> </a:t>
            </a:r>
            <a:r>
              <a:rPr lang="nl-NL" sz="2800" dirty="0" err="1"/>
              <a:t>work</a:t>
            </a:r>
            <a:r>
              <a:rPr lang="nl-NL" sz="2800" dirty="0"/>
              <a:t> </a:t>
            </a:r>
            <a:r>
              <a:rPr lang="nl-NL" sz="2800" dirty="0" err="1"/>
              <a:t>address</a:t>
            </a:r>
            <a:endParaRPr lang="nl-NL" sz="2800" dirty="0"/>
          </a:p>
          <a:p>
            <a:pPr marL="514350" indent="-514350">
              <a:buAutoNum type="arabicPeriod"/>
            </a:pPr>
            <a:r>
              <a:rPr lang="nl-NL" sz="2800" dirty="0" err="1"/>
              <a:t>Use</a:t>
            </a:r>
            <a:r>
              <a:rPr lang="nl-NL" sz="2800" dirty="0"/>
              <a:t> trip planner </a:t>
            </a:r>
            <a:r>
              <a:rPr lang="nl-NL" sz="2800" dirty="0" err="1"/>
              <a:t>to</a:t>
            </a:r>
            <a:r>
              <a:rPr lang="nl-NL" sz="2800" dirty="0"/>
              <a:t> </a:t>
            </a:r>
            <a:r>
              <a:rPr lang="nl-NL" sz="2800" dirty="0" err="1"/>
              <a:t>predict</a:t>
            </a:r>
            <a:endParaRPr lang="nl-NL" sz="2800" dirty="0"/>
          </a:p>
          <a:p>
            <a:pPr marL="971550" lvl="1" indent="-514350">
              <a:buFont typeface="+mj-lt"/>
              <a:buAutoNum type="alphaLcParenR"/>
            </a:pPr>
            <a:r>
              <a:rPr lang="nl-NL" sz="2800" dirty="0" err="1"/>
              <a:t>Likelihood</a:t>
            </a:r>
            <a:r>
              <a:rPr lang="nl-NL" sz="2800" dirty="0"/>
              <a:t> of </a:t>
            </a:r>
            <a:r>
              <a:rPr lang="nl-NL" sz="2800" dirty="0" err="1"/>
              <a:t>traveling</a:t>
            </a:r>
            <a:r>
              <a:rPr lang="nl-NL" sz="2800" dirty="0"/>
              <a:t> </a:t>
            </a:r>
            <a:r>
              <a:rPr lang="nl-NL" sz="2800" dirty="0" err="1"/>
              <a:t>by</a:t>
            </a:r>
            <a:r>
              <a:rPr lang="nl-NL" sz="2800" dirty="0"/>
              <a:t> </a:t>
            </a:r>
            <a:r>
              <a:rPr lang="nl-NL" sz="2800" dirty="0" err="1"/>
              <a:t>car</a:t>
            </a:r>
            <a:endParaRPr lang="nl-NL" sz="2800" dirty="0"/>
          </a:p>
          <a:p>
            <a:pPr marL="971550" lvl="1" indent="-514350">
              <a:buFont typeface="+mj-lt"/>
              <a:buAutoNum type="alphaLcParenR"/>
            </a:pPr>
            <a:r>
              <a:rPr lang="nl-NL" sz="2800" dirty="0"/>
              <a:t>Route </a:t>
            </a:r>
            <a:r>
              <a:rPr lang="nl-NL" sz="2800" dirty="0" err="1"/>
              <a:t>traveled</a:t>
            </a:r>
            <a:endParaRPr lang="nl-NL" sz="2800" dirty="0"/>
          </a:p>
          <a:p>
            <a:r>
              <a:rPr lang="nl-NL" sz="2800" dirty="0"/>
              <a:t>3. </a:t>
            </a:r>
            <a:r>
              <a:rPr lang="nl-NL" sz="2800" dirty="0" err="1"/>
              <a:t>Predict</a:t>
            </a:r>
            <a:r>
              <a:rPr lang="nl-NL" sz="2800" dirty="0"/>
              <a:t> traffic </a:t>
            </a:r>
            <a:r>
              <a:rPr lang="nl-NL" sz="2800" dirty="0" err="1"/>
              <a:t>intensity</a:t>
            </a:r>
            <a:endParaRPr lang="nl-NL" sz="2800" dirty="0"/>
          </a:p>
          <a:p>
            <a:endParaRPr lang="nl-NL" sz="2800" dirty="0"/>
          </a:p>
          <a:p>
            <a:r>
              <a:rPr lang="nl-NL" sz="2800" dirty="0" err="1"/>
              <a:t>Problem</a:t>
            </a:r>
            <a:r>
              <a:rPr lang="nl-NL" sz="2800" dirty="0"/>
              <a:t>: are these data accurate? </a:t>
            </a:r>
          </a:p>
          <a:p>
            <a:pPr marL="285750" indent="-285750">
              <a:buFontTx/>
              <a:buChar char="-"/>
            </a:pPr>
            <a:endParaRPr lang="nl-NL" sz="2800" dirty="0"/>
          </a:p>
          <a:p>
            <a:pPr marL="285750" indent="-285750">
              <a:buFontTx/>
              <a:buChar char="-"/>
            </a:pPr>
            <a:endParaRPr lang="nl-NL" dirty="0"/>
          </a:p>
          <a:p>
            <a:endParaRPr lang="nl-NL" dirty="0"/>
          </a:p>
        </p:txBody>
      </p:sp>
    </p:spTree>
    <p:extLst>
      <p:ext uri="{BB962C8B-B14F-4D97-AF65-F5344CB8AC3E}">
        <p14:creationId xmlns:p14="http://schemas.microsoft.com/office/powerpoint/2010/main" val="187995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C91C3A-ED36-4E4E-96F5-0F93C7E146CA}"/>
              </a:ext>
            </a:extLst>
          </p:cNvPr>
          <p:cNvSpPr>
            <a:spLocks noGrp="1"/>
          </p:cNvSpPr>
          <p:nvPr>
            <p:ph type="title"/>
          </p:nvPr>
        </p:nvSpPr>
        <p:spPr/>
        <p:txBody>
          <a:bodyPr/>
          <a:lstStyle/>
          <a:p>
            <a:r>
              <a:rPr lang="nl-NL" dirty="0" err="1"/>
              <a:t>Bostanci</a:t>
            </a:r>
            <a:r>
              <a:rPr lang="nl-NL" dirty="0"/>
              <a:t> – </a:t>
            </a:r>
            <a:r>
              <a:rPr lang="nl-NL" dirty="0" err="1"/>
              <a:t>compare</a:t>
            </a:r>
            <a:r>
              <a:rPr lang="nl-NL" dirty="0"/>
              <a:t> sources</a:t>
            </a:r>
          </a:p>
        </p:txBody>
      </p:sp>
      <p:pic>
        <p:nvPicPr>
          <p:cNvPr id="9" name="Tijdelijke aanduiding voor inhoud 8">
            <a:extLst>
              <a:ext uri="{FF2B5EF4-FFF2-40B4-BE49-F238E27FC236}">
                <a16:creationId xmlns:a16="http://schemas.microsoft.com/office/drawing/2014/main" id="{1409CC7C-B205-CC46-91CC-52AC783E61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2104" y="1248141"/>
            <a:ext cx="5155705" cy="5020029"/>
          </a:xfrm>
        </p:spPr>
      </p:pic>
      <p:sp>
        <p:nvSpPr>
          <p:cNvPr id="10" name="Tekstvak 9">
            <a:extLst>
              <a:ext uri="{FF2B5EF4-FFF2-40B4-BE49-F238E27FC236}">
                <a16:creationId xmlns:a16="http://schemas.microsoft.com/office/drawing/2014/main" id="{1F6FD431-B658-6A4D-9922-51B97340DB5C}"/>
              </a:ext>
            </a:extLst>
          </p:cNvPr>
          <p:cNvSpPr txBox="1"/>
          <p:nvPr/>
        </p:nvSpPr>
        <p:spPr>
          <a:xfrm>
            <a:off x="838200" y="1690688"/>
            <a:ext cx="6049888" cy="4524315"/>
          </a:xfrm>
          <a:prstGeom prst="rect">
            <a:avLst/>
          </a:prstGeom>
          <a:noFill/>
        </p:spPr>
        <p:txBody>
          <a:bodyPr wrap="square" rtlCol="0">
            <a:spAutoFit/>
          </a:bodyPr>
          <a:lstStyle/>
          <a:p>
            <a:r>
              <a:rPr lang="nl-NL" sz="2800" dirty="0"/>
              <a:t>Red: </a:t>
            </a:r>
            <a:r>
              <a:rPr lang="nl-NL" sz="2800" dirty="0" err="1"/>
              <a:t>overestination</a:t>
            </a:r>
            <a:r>
              <a:rPr lang="nl-NL" sz="2800" dirty="0"/>
              <a:t> in sensors</a:t>
            </a:r>
          </a:p>
          <a:p>
            <a:r>
              <a:rPr lang="nl-NL" sz="2800" dirty="0"/>
              <a:t>Blue: </a:t>
            </a:r>
            <a:r>
              <a:rPr lang="nl-NL" sz="2800" dirty="0" err="1"/>
              <a:t>overestimation</a:t>
            </a:r>
            <a:r>
              <a:rPr lang="nl-NL" sz="2800" dirty="0"/>
              <a:t> in </a:t>
            </a:r>
            <a:r>
              <a:rPr lang="nl-NL" sz="2800" dirty="0" err="1"/>
              <a:t>admin</a:t>
            </a:r>
            <a:r>
              <a:rPr lang="nl-NL" sz="2800" dirty="0"/>
              <a:t> data</a:t>
            </a:r>
          </a:p>
          <a:p>
            <a:endParaRPr lang="nl-NL" sz="2800" dirty="0"/>
          </a:p>
          <a:p>
            <a:r>
              <a:rPr lang="nl-NL" sz="2800" dirty="0"/>
              <a:t>Model does </a:t>
            </a:r>
            <a:r>
              <a:rPr lang="nl-NL" sz="2800" dirty="0" err="1"/>
              <a:t>pretty</a:t>
            </a:r>
            <a:r>
              <a:rPr lang="nl-NL" sz="2800" dirty="0"/>
              <a:t> well!</a:t>
            </a:r>
          </a:p>
          <a:p>
            <a:pPr marL="457200" indent="-457200">
              <a:buFontTx/>
              <a:buChar char="-"/>
            </a:pPr>
            <a:r>
              <a:rPr lang="nl-NL" sz="2800" dirty="0" err="1"/>
              <a:t>Allows</a:t>
            </a:r>
            <a:r>
              <a:rPr lang="nl-NL" sz="2800" dirty="0"/>
              <a:t> </a:t>
            </a:r>
            <a:r>
              <a:rPr lang="nl-NL" sz="2800" dirty="0" err="1"/>
              <a:t>us</a:t>
            </a:r>
            <a:r>
              <a:rPr lang="nl-NL" sz="2800" dirty="0"/>
              <a:t> </a:t>
            </a:r>
            <a:r>
              <a:rPr lang="nl-NL" sz="2800" dirty="0" err="1"/>
              <a:t>to</a:t>
            </a:r>
            <a:r>
              <a:rPr lang="nl-NL" sz="2800" dirty="0"/>
              <a:t> </a:t>
            </a:r>
            <a:r>
              <a:rPr lang="nl-NL" sz="2800" dirty="0" err="1"/>
              <a:t>identify</a:t>
            </a:r>
            <a:r>
              <a:rPr lang="nl-NL" sz="2800" dirty="0"/>
              <a:t> </a:t>
            </a:r>
            <a:r>
              <a:rPr lang="nl-NL" sz="2800" dirty="0" err="1"/>
              <a:t>problems</a:t>
            </a:r>
            <a:r>
              <a:rPr lang="nl-NL" sz="2800" dirty="0"/>
              <a:t> in </a:t>
            </a:r>
            <a:r>
              <a:rPr lang="nl-NL" sz="2800" dirty="0" err="1"/>
              <a:t>admin</a:t>
            </a:r>
            <a:r>
              <a:rPr lang="nl-NL" sz="2800" dirty="0"/>
              <a:t> data</a:t>
            </a:r>
          </a:p>
          <a:p>
            <a:pPr marL="457200" indent="-457200">
              <a:buFontTx/>
              <a:buChar char="-"/>
            </a:pPr>
            <a:r>
              <a:rPr lang="nl-NL" sz="2800" dirty="0" err="1"/>
              <a:t>And</a:t>
            </a:r>
            <a:r>
              <a:rPr lang="nl-NL" sz="2800" dirty="0"/>
              <a:t> </a:t>
            </a:r>
            <a:r>
              <a:rPr lang="nl-NL" sz="2800" dirty="0" err="1"/>
              <a:t>to</a:t>
            </a:r>
            <a:r>
              <a:rPr lang="nl-NL" sz="2800" dirty="0"/>
              <a:t> </a:t>
            </a:r>
            <a:r>
              <a:rPr lang="nl-NL" sz="2800" dirty="0" err="1"/>
              <a:t>predict</a:t>
            </a:r>
            <a:r>
              <a:rPr lang="nl-NL" sz="2800" dirty="0"/>
              <a:t> </a:t>
            </a:r>
            <a:r>
              <a:rPr lang="nl-NL" sz="2800" dirty="0" err="1"/>
              <a:t>road</a:t>
            </a:r>
            <a:r>
              <a:rPr lang="nl-NL" sz="2800" dirty="0"/>
              <a:t> traffic </a:t>
            </a:r>
            <a:r>
              <a:rPr lang="nl-NL" sz="2800" dirty="0" err="1"/>
              <a:t>intensity</a:t>
            </a:r>
            <a:r>
              <a:rPr lang="nl-NL" sz="2800" dirty="0"/>
              <a:t> </a:t>
            </a:r>
            <a:r>
              <a:rPr lang="nl-NL" sz="2800" dirty="0" err="1"/>
              <a:t>for</a:t>
            </a:r>
            <a:r>
              <a:rPr lang="nl-NL" sz="2800" dirty="0"/>
              <a:t> </a:t>
            </a:r>
            <a:r>
              <a:rPr lang="nl-NL" sz="2800" dirty="0" err="1"/>
              <a:t>all</a:t>
            </a:r>
            <a:r>
              <a:rPr lang="nl-NL" sz="2800" dirty="0"/>
              <a:t> </a:t>
            </a:r>
            <a:r>
              <a:rPr lang="nl-NL" sz="2800" dirty="0" err="1"/>
              <a:t>roads</a:t>
            </a:r>
            <a:r>
              <a:rPr lang="nl-NL" sz="2800" dirty="0"/>
              <a:t> in Netherlands</a:t>
            </a:r>
          </a:p>
          <a:p>
            <a:pPr marL="285750" indent="-285750">
              <a:buFontTx/>
              <a:buChar char="-"/>
            </a:pPr>
            <a:endParaRPr lang="nl-NL" sz="2800" dirty="0"/>
          </a:p>
          <a:p>
            <a:pPr marL="285750" indent="-285750">
              <a:buFontTx/>
              <a:buChar char="-"/>
            </a:pPr>
            <a:endParaRPr lang="nl-NL" dirty="0"/>
          </a:p>
          <a:p>
            <a:endParaRPr lang="nl-NL" dirty="0"/>
          </a:p>
        </p:txBody>
      </p:sp>
    </p:spTree>
    <p:extLst>
      <p:ext uri="{BB962C8B-B14F-4D97-AF65-F5344CB8AC3E}">
        <p14:creationId xmlns:p14="http://schemas.microsoft.com/office/powerpoint/2010/main" val="190330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Content Placeholder 11">
            <a:extLst>
              <a:ext uri="{FF2B5EF4-FFF2-40B4-BE49-F238E27FC236}">
                <a16:creationId xmlns:a16="http://schemas.microsoft.com/office/drawing/2014/main" id="{E1119D29-C48F-AA4B-B012-37F0ECB5D5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51088" y="892175"/>
            <a:ext cx="7073900" cy="5243513"/>
          </a:xfrm>
        </p:spPr>
      </p:pic>
      <p:sp>
        <p:nvSpPr>
          <p:cNvPr id="14339" name="Slide Number Placeholder 1">
            <a:extLst>
              <a:ext uri="{FF2B5EF4-FFF2-40B4-BE49-F238E27FC236}">
                <a16:creationId xmlns:a16="http://schemas.microsoft.com/office/drawing/2014/main" id="{20731D62-802C-6B4B-88E0-9B4C4FD7201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2F6A6041-2A39-1846-A105-ACEBC6E3B682}" type="slidenum">
              <a:rPr lang="nl-NL" altLang="nl-NL" sz="1200">
                <a:solidFill>
                  <a:srgbClr val="898989"/>
                </a:solidFill>
              </a:rPr>
              <a:pPr>
                <a:lnSpc>
                  <a:spcPct val="100000"/>
                </a:lnSpc>
                <a:spcBef>
                  <a:spcPct val="0"/>
                </a:spcBef>
                <a:buFontTx/>
                <a:buNone/>
              </a:pPr>
              <a:t>19</a:t>
            </a:fld>
            <a:endParaRPr lang="nl-NL" altLang="nl-NL" sz="1200">
              <a:solidFill>
                <a:srgbClr val="898989"/>
              </a:solidFill>
            </a:endParaRPr>
          </a:p>
        </p:txBody>
      </p:sp>
      <p:sp>
        <p:nvSpPr>
          <p:cNvPr id="13" name="TextBox 12">
            <a:extLst>
              <a:ext uri="{FF2B5EF4-FFF2-40B4-BE49-F238E27FC236}">
                <a16:creationId xmlns:a16="http://schemas.microsoft.com/office/drawing/2014/main" id="{17B4F52A-FBE6-D24B-AF4A-FB9CCA10DEA3}"/>
              </a:ext>
            </a:extLst>
          </p:cNvPr>
          <p:cNvSpPr txBox="1"/>
          <p:nvPr/>
        </p:nvSpPr>
        <p:spPr>
          <a:xfrm>
            <a:off x="8845550" y="6229350"/>
            <a:ext cx="1690688" cy="254000"/>
          </a:xfrm>
          <a:prstGeom prst="rect">
            <a:avLst/>
          </a:prstGeom>
          <a:noFill/>
        </p:spPr>
        <p:txBody>
          <a:bodyPr>
            <a:spAutoFit/>
          </a:bodyPr>
          <a:lstStyle/>
          <a:p>
            <a:pPr eaLnBrk="1" fontAlgn="auto" hangingPunct="1">
              <a:spcBef>
                <a:spcPts val="0"/>
              </a:spcBef>
              <a:spcAft>
                <a:spcPts val="0"/>
              </a:spcAft>
              <a:defRPr/>
            </a:pPr>
            <a:r>
              <a:rPr lang="en-US" sz="1050" dirty="0">
                <a:latin typeface="+mn-lt"/>
              </a:rPr>
              <a:t>(Source: </a:t>
            </a:r>
            <a:r>
              <a:rPr lang="en-US" sz="1050" dirty="0" err="1">
                <a:latin typeface="+mn-lt"/>
              </a:rPr>
              <a:t>Kreuter</a:t>
            </a:r>
            <a:r>
              <a:rPr lang="en-US" sz="1050" dirty="0">
                <a:latin typeface="+mn-lt"/>
              </a:rPr>
              <a:t> 2018)</a:t>
            </a:r>
            <a:endParaRPr lang="nl-NL" sz="1050" dirty="0">
              <a:latin typeface="+mn-lt"/>
            </a:endParaRPr>
          </a:p>
        </p:txBody>
      </p:sp>
      <p:sp>
        <p:nvSpPr>
          <p:cNvPr id="3" name="Rectangle 2">
            <a:extLst>
              <a:ext uri="{FF2B5EF4-FFF2-40B4-BE49-F238E27FC236}">
                <a16:creationId xmlns:a16="http://schemas.microsoft.com/office/drawing/2014/main" id="{EEDE26C1-1A80-7B48-B5F6-A1CF64F131DF}"/>
              </a:ext>
            </a:extLst>
          </p:cNvPr>
          <p:cNvSpPr/>
          <p:nvPr/>
        </p:nvSpPr>
        <p:spPr>
          <a:xfrm>
            <a:off x="6916738" y="708025"/>
            <a:ext cx="2881312" cy="5441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76D8A-CF85-8B49-AAFA-77D55529D375}"/>
              </a:ext>
            </a:extLst>
          </p:cNvPr>
          <p:cNvSpPr>
            <a:spLocks noGrp="1"/>
          </p:cNvSpPr>
          <p:nvPr>
            <p:ph type="title"/>
          </p:nvPr>
        </p:nvSpPr>
        <p:spPr/>
        <p:txBody>
          <a:bodyPr/>
          <a:lstStyle/>
          <a:p>
            <a:r>
              <a:rPr lang="nl-NL" dirty="0" err="1"/>
              <a:t>Outline</a:t>
            </a:r>
            <a:endParaRPr lang="nl-NL" dirty="0"/>
          </a:p>
        </p:txBody>
      </p:sp>
      <p:sp>
        <p:nvSpPr>
          <p:cNvPr id="3" name="Tijdelijke aanduiding voor inhoud 2">
            <a:extLst>
              <a:ext uri="{FF2B5EF4-FFF2-40B4-BE49-F238E27FC236}">
                <a16:creationId xmlns:a16="http://schemas.microsoft.com/office/drawing/2014/main" id="{D04E8878-81A9-704F-B8CD-986EED6CC116}"/>
              </a:ext>
            </a:extLst>
          </p:cNvPr>
          <p:cNvSpPr>
            <a:spLocks noGrp="1"/>
          </p:cNvSpPr>
          <p:nvPr>
            <p:ph idx="1"/>
          </p:nvPr>
        </p:nvSpPr>
        <p:spPr/>
        <p:txBody>
          <a:bodyPr/>
          <a:lstStyle/>
          <a:p>
            <a:r>
              <a:rPr lang="nl-NL" dirty="0"/>
              <a:t>Non-</a:t>
            </a:r>
            <a:r>
              <a:rPr lang="nl-NL" dirty="0" err="1"/>
              <a:t>probability</a:t>
            </a:r>
            <a:r>
              <a:rPr lang="nl-NL" dirty="0"/>
              <a:t> </a:t>
            </a:r>
            <a:r>
              <a:rPr lang="nl-NL" dirty="0" err="1"/>
              <a:t>inference</a:t>
            </a:r>
            <a:r>
              <a:rPr lang="nl-NL" dirty="0"/>
              <a:t> </a:t>
            </a:r>
            <a:r>
              <a:rPr lang="nl-NL" dirty="0" err="1"/>
              <a:t>competition</a:t>
            </a:r>
            <a:endParaRPr lang="nl-NL" dirty="0"/>
          </a:p>
          <a:p>
            <a:endParaRPr lang="nl-NL" dirty="0"/>
          </a:p>
          <a:p>
            <a:r>
              <a:rPr lang="nl-NL" dirty="0" err="1"/>
              <a:t>Some</a:t>
            </a:r>
            <a:r>
              <a:rPr lang="nl-NL" dirty="0"/>
              <a:t> benefits of big data </a:t>
            </a:r>
            <a:r>
              <a:rPr lang="nl-NL" dirty="0" err="1"/>
              <a:t>for</a:t>
            </a:r>
            <a:r>
              <a:rPr lang="nl-NL" dirty="0"/>
              <a:t> </a:t>
            </a:r>
            <a:r>
              <a:rPr lang="nl-NL" dirty="0" err="1"/>
              <a:t>inference</a:t>
            </a:r>
            <a:endParaRPr lang="nl-NL" dirty="0"/>
          </a:p>
          <a:p>
            <a:pPr lvl="1"/>
            <a:r>
              <a:rPr lang="nl-NL" dirty="0" err="1"/>
              <a:t>Often</a:t>
            </a:r>
            <a:r>
              <a:rPr lang="nl-NL" dirty="0"/>
              <a:t> non-</a:t>
            </a:r>
            <a:r>
              <a:rPr lang="nl-NL" dirty="0" err="1"/>
              <a:t>probability</a:t>
            </a:r>
            <a:r>
              <a:rPr lang="nl-NL" dirty="0"/>
              <a:t> </a:t>
            </a:r>
          </a:p>
          <a:p>
            <a:r>
              <a:rPr lang="nl-NL" dirty="0" err="1"/>
              <a:t>Mixing</a:t>
            </a:r>
            <a:r>
              <a:rPr lang="nl-NL" dirty="0"/>
              <a:t> </a:t>
            </a:r>
            <a:r>
              <a:rPr lang="nl-NL" dirty="0" err="1"/>
              <a:t>surveys</a:t>
            </a:r>
            <a:r>
              <a:rPr lang="nl-NL" dirty="0"/>
              <a:t> </a:t>
            </a:r>
            <a:r>
              <a:rPr lang="nl-NL" dirty="0" err="1"/>
              <a:t>and</a:t>
            </a:r>
            <a:r>
              <a:rPr lang="nl-NL" dirty="0"/>
              <a:t> big data</a:t>
            </a:r>
          </a:p>
          <a:p>
            <a:pPr lvl="1"/>
            <a:r>
              <a:rPr lang="nl-NL" dirty="0" err="1"/>
              <a:t>Calibration</a:t>
            </a:r>
            <a:endParaRPr lang="nl-NL" dirty="0"/>
          </a:p>
          <a:p>
            <a:pPr lvl="1"/>
            <a:r>
              <a:rPr lang="nl-NL" dirty="0" err="1"/>
              <a:t>Designed</a:t>
            </a:r>
            <a:r>
              <a:rPr lang="nl-NL" dirty="0"/>
              <a:t> big data</a:t>
            </a:r>
          </a:p>
          <a:p>
            <a:r>
              <a:rPr lang="nl-NL" dirty="0"/>
              <a:t>Data </a:t>
            </a:r>
            <a:r>
              <a:rPr lang="nl-NL" dirty="0" err="1"/>
              <a:t>donation</a:t>
            </a:r>
            <a:r>
              <a:rPr lang="nl-NL" dirty="0"/>
              <a:t> </a:t>
            </a:r>
            <a:r>
              <a:rPr lang="nl-NL" dirty="0" err="1"/>
              <a:t>and</a:t>
            </a:r>
            <a:r>
              <a:rPr lang="nl-NL" dirty="0"/>
              <a:t> </a:t>
            </a:r>
            <a:r>
              <a:rPr lang="nl-NL" dirty="0" err="1"/>
              <a:t>willingness</a:t>
            </a:r>
            <a:r>
              <a:rPr lang="nl-NL" dirty="0"/>
              <a:t> (Bella </a:t>
            </a:r>
            <a:r>
              <a:rPr lang="nl-NL" dirty="0" err="1"/>
              <a:t>Struninskaya</a:t>
            </a:r>
            <a:r>
              <a:rPr lang="nl-NL" dirty="0"/>
              <a:t>)</a:t>
            </a:r>
          </a:p>
        </p:txBody>
      </p:sp>
    </p:spTree>
    <p:extLst>
      <p:ext uri="{BB962C8B-B14F-4D97-AF65-F5344CB8AC3E}">
        <p14:creationId xmlns:p14="http://schemas.microsoft.com/office/powerpoint/2010/main" val="3372511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11">
            <a:extLst>
              <a:ext uri="{FF2B5EF4-FFF2-40B4-BE49-F238E27FC236}">
                <a16:creationId xmlns:a16="http://schemas.microsoft.com/office/drawing/2014/main" id="{7BF40B7D-21EC-C649-951E-D21BF21212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51088" y="892175"/>
            <a:ext cx="7073900" cy="5243513"/>
          </a:xfrm>
        </p:spPr>
      </p:pic>
      <p:sp>
        <p:nvSpPr>
          <p:cNvPr id="19459" name="Slide Number Placeholder 1">
            <a:extLst>
              <a:ext uri="{FF2B5EF4-FFF2-40B4-BE49-F238E27FC236}">
                <a16:creationId xmlns:a16="http://schemas.microsoft.com/office/drawing/2014/main" id="{64EFD3A8-D11F-584C-BAFD-16EDA432A1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AC485FD-8B0C-934F-87FE-7296C5EA083D}" type="slidenum">
              <a:rPr lang="nl-NL" altLang="nl-NL" sz="1200">
                <a:solidFill>
                  <a:srgbClr val="898989"/>
                </a:solidFill>
              </a:rPr>
              <a:pPr>
                <a:lnSpc>
                  <a:spcPct val="100000"/>
                </a:lnSpc>
                <a:spcBef>
                  <a:spcPct val="0"/>
                </a:spcBef>
                <a:buFontTx/>
                <a:buNone/>
              </a:pPr>
              <a:t>20</a:t>
            </a:fld>
            <a:endParaRPr lang="nl-NL" altLang="nl-NL" sz="1200">
              <a:solidFill>
                <a:srgbClr val="898989"/>
              </a:solidFill>
            </a:endParaRPr>
          </a:p>
        </p:txBody>
      </p:sp>
      <p:sp>
        <p:nvSpPr>
          <p:cNvPr id="13" name="TextBox 12">
            <a:extLst>
              <a:ext uri="{FF2B5EF4-FFF2-40B4-BE49-F238E27FC236}">
                <a16:creationId xmlns:a16="http://schemas.microsoft.com/office/drawing/2014/main" id="{2498C600-F69B-D046-835F-6B564C2D8C99}"/>
              </a:ext>
            </a:extLst>
          </p:cNvPr>
          <p:cNvSpPr txBox="1"/>
          <p:nvPr/>
        </p:nvSpPr>
        <p:spPr>
          <a:xfrm>
            <a:off x="8845550" y="6229350"/>
            <a:ext cx="1690688" cy="254000"/>
          </a:xfrm>
          <a:prstGeom prst="rect">
            <a:avLst/>
          </a:prstGeom>
          <a:noFill/>
        </p:spPr>
        <p:txBody>
          <a:bodyPr>
            <a:spAutoFit/>
          </a:bodyPr>
          <a:lstStyle/>
          <a:p>
            <a:pPr eaLnBrk="1" fontAlgn="auto" hangingPunct="1">
              <a:spcBef>
                <a:spcPts val="0"/>
              </a:spcBef>
              <a:spcAft>
                <a:spcPts val="0"/>
              </a:spcAft>
              <a:defRPr/>
            </a:pPr>
            <a:r>
              <a:rPr lang="en-US" sz="1050" dirty="0">
                <a:latin typeface="+mn-lt"/>
              </a:rPr>
              <a:t>(Source: </a:t>
            </a:r>
            <a:r>
              <a:rPr lang="en-US" sz="1050" dirty="0" err="1">
                <a:latin typeface="+mn-lt"/>
              </a:rPr>
              <a:t>Kreuter</a:t>
            </a:r>
            <a:r>
              <a:rPr lang="en-US" sz="1050" dirty="0">
                <a:latin typeface="+mn-lt"/>
              </a:rPr>
              <a:t> 2018)</a:t>
            </a:r>
            <a:endParaRPr lang="nl-NL" sz="1050" dirty="0">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11">
            <a:extLst>
              <a:ext uri="{FF2B5EF4-FFF2-40B4-BE49-F238E27FC236}">
                <a16:creationId xmlns:a16="http://schemas.microsoft.com/office/drawing/2014/main" id="{7BF40B7D-21EC-C649-951E-D21BF21212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51088" y="892175"/>
            <a:ext cx="7073900" cy="5243513"/>
          </a:xfrm>
        </p:spPr>
      </p:pic>
      <p:sp>
        <p:nvSpPr>
          <p:cNvPr id="19459" name="Slide Number Placeholder 1">
            <a:extLst>
              <a:ext uri="{FF2B5EF4-FFF2-40B4-BE49-F238E27FC236}">
                <a16:creationId xmlns:a16="http://schemas.microsoft.com/office/drawing/2014/main" id="{64EFD3A8-D11F-584C-BAFD-16EDA432A1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AC485FD-8B0C-934F-87FE-7296C5EA083D}" type="slidenum">
              <a:rPr lang="nl-NL" altLang="nl-NL" sz="1200">
                <a:solidFill>
                  <a:srgbClr val="898989"/>
                </a:solidFill>
              </a:rPr>
              <a:pPr>
                <a:lnSpc>
                  <a:spcPct val="100000"/>
                </a:lnSpc>
                <a:spcBef>
                  <a:spcPct val="0"/>
                </a:spcBef>
                <a:buFontTx/>
                <a:buNone/>
              </a:pPr>
              <a:t>21</a:t>
            </a:fld>
            <a:endParaRPr lang="nl-NL" altLang="nl-NL" sz="1200">
              <a:solidFill>
                <a:srgbClr val="898989"/>
              </a:solidFill>
            </a:endParaRPr>
          </a:p>
        </p:txBody>
      </p:sp>
      <p:sp>
        <p:nvSpPr>
          <p:cNvPr id="13" name="TextBox 12">
            <a:extLst>
              <a:ext uri="{FF2B5EF4-FFF2-40B4-BE49-F238E27FC236}">
                <a16:creationId xmlns:a16="http://schemas.microsoft.com/office/drawing/2014/main" id="{2498C600-F69B-D046-835F-6B564C2D8C99}"/>
              </a:ext>
            </a:extLst>
          </p:cNvPr>
          <p:cNvSpPr txBox="1"/>
          <p:nvPr/>
        </p:nvSpPr>
        <p:spPr>
          <a:xfrm>
            <a:off x="8845550" y="6229350"/>
            <a:ext cx="1690688" cy="254000"/>
          </a:xfrm>
          <a:prstGeom prst="rect">
            <a:avLst/>
          </a:prstGeom>
          <a:noFill/>
        </p:spPr>
        <p:txBody>
          <a:bodyPr>
            <a:spAutoFit/>
          </a:bodyPr>
          <a:lstStyle/>
          <a:p>
            <a:pPr eaLnBrk="1" fontAlgn="auto" hangingPunct="1">
              <a:spcBef>
                <a:spcPts val="0"/>
              </a:spcBef>
              <a:spcAft>
                <a:spcPts val="0"/>
              </a:spcAft>
              <a:defRPr/>
            </a:pPr>
            <a:r>
              <a:rPr lang="en-US" sz="1050" dirty="0">
                <a:latin typeface="+mn-lt"/>
              </a:rPr>
              <a:t>(Source: </a:t>
            </a:r>
            <a:r>
              <a:rPr lang="en-US" sz="1050" dirty="0" err="1">
                <a:latin typeface="+mn-lt"/>
              </a:rPr>
              <a:t>Kreuter</a:t>
            </a:r>
            <a:r>
              <a:rPr lang="en-US" sz="1050" dirty="0">
                <a:latin typeface="+mn-lt"/>
              </a:rPr>
              <a:t> 2018)</a:t>
            </a:r>
            <a:endParaRPr lang="nl-NL" sz="1050" dirty="0">
              <a:latin typeface="+mn-lt"/>
            </a:endParaRPr>
          </a:p>
        </p:txBody>
      </p:sp>
      <p:cxnSp>
        <p:nvCxnSpPr>
          <p:cNvPr id="21" name="Gebogen verbindingslijn 20">
            <a:extLst>
              <a:ext uri="{FF2B5EF4-FFF2-40B4-BE49-F238E27FC236}">
                <a16:creationId xmlns:a16="http://schemas.microsoft.com/office/drawing/2014/main" id="{B97A8993-9102-B549-9B72-8243016034CB}"/>
              </a:ext>
            </a:extLst>
          </p:cNvPr>
          <p:cNvCxnSpPr/>
          <p:nvPr/>
        </p:nvCxnSpPr>
        <p:spPr>
          <a:xfrm rot="10800000">
            <a:off x="9264352" y="3284984"/>
            <a:ext cx="1271886" cy="7920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bogen verbindingslijn 22">
            <a:extLst>
              <a:ext uri="{FF2B5EF4-FFF2-40B4-BE49-F238E27FC236}">
                <a16:creationId xmlns:a16="http://schemas.microsoft.com/office/drawing/2014/main" id="{411F55CA-E40F-094E-9829-F2BABAC9D7F6}"/>
              </a:ext>
            </a:extLst>
          </p:cNvPr>
          <p:cNvCxnSpPr/>
          <p:nvPr/>
        </p:nvCxnSpPr>
        <p:spPr>
          <a:xfrm rot="10800000" flipV="1">
            <a:off x="9336360" y="4077072"/>
            <a:ext cx="1199878" cy="504056"/>
          </a:xfrm>
          <a:prstGeom prst="bentConnector3">
            <a:avLst>
              <a:gd name="adj1" fmla="val 5331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45CC3713-05FC-CF45-91C2-5B936086F958}"/>
              </a:ext>
            </a:extLst>
          </p:cNvPr>
          <p:cNvSpPr txBox="1"/>
          <p:nvPr/>
        </p:nvSpPr>
        <p:spPr>
          <a:xfrm>
            <a:off x="10489704" y="3338408"/>
            <a:ext cx="1728192" cy="1477328"/>
          </a:xfrm>
          <a:prstGeom prst="rect">
            <a:avLst/>
          </a:prstGeom>
          <a:noFill/>
          <a:ln>
            <a:solidFill>
              <a:schemeClr val="accent1"/>
            </a:solidFill>
          </a:ln>
        </p:spPr>
        <p:txBody>
          <a:bodyPr wrap="square" rtlCol="0">
            <a:spAutoFit/>
          </a:bodyPr>
          <a:lstStyle/>
          <a:p>
            <a:r>
              <a:rPr lang="nl-NL" dirty="0" err="1"/>
              <a:t>Bostanci</a:t>
            </a:r>
            <a:r>
              <a:rPr lang="nl-NL" dirty="0"/>
              <a:t> (2022)</a:t>
            </a:r>
          </a:p>
          <a:p>
            <a:pPr marL="285750" indent="-285750">
              <a:buFontTx/>
              <a:buChar char="-"/>
            </a:pPr>
            <a:r>
              <a:rPr lang="nl-NL" dirty="0" err="1"/>
              <a:t>Calibration</a:t>
            </a:r>
            <a:endParaRPr lang="nl-NL" dirty="0"/>
          </a:p>
          <a:p>
            <a:pPr marL="285750" indent="-285750">
              <a:buFontTx/>
              <a:buChar char="-"/>
            </a:pPr>
            <a:r>
              <a:rPr lang="nl-NL" dirty="0"/>
              <a:t>Of </a:t>
            </a:r>
            <a:r>
              <a:rPr lang="nl-NL" dirty="0" err="1"/>
              <a:t>two</a:t>
            </a:r>
            <a:r>
              <a:rPr lang="nl-NL" dirty="0"/>
              <a:t> </a:t>
            </a:r>
            <a:r>
              <a:rPr lang="nl-NL" dirty="0" err="1"/>
              <a:t>differenct</a:t>
            </a:r>
            <a:r>
              <a:rPr lang="nl-NL" dirty="0"/>
              <a:t> data files</a:t>
            </a:r>
          </a:p>
        </p:txBody>
      </p:sp>
    </p:spTree>
    <p:extLst>
      <p:ext uri="{BB962C8B-B14F-4D97-AF65-F5344CB8AC3E}">
        <p14:creationId xmlns:p14="http://schemas.microsoft.com/office/powerpoint/2010/main" val="3986307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8FFBEDF0-7196-5447-A707-462C18EDCA81}"/>
              </a:ext>
            </a:extLst>
          </p:cNvPr>
          <p:cNvSpPr>
            <a:spLocks noGrp="1" noChangeArrowheads="1"/>
          </p:cNvSpPr>
          <p:nvPr>
            <p:ph type="title"/>
          </p:nvPr>
        </p:nvSpPr>
        <p:spPr/>
        <p:txBody>
          <a:bodyPr/>
          <a:lstStyle/>
          <a:p>
            <a:pPr eaLnBrk="1" hangingPunct="1"/>
            <a:r>
              <a:rPr lang="en-US" altLang="nl-NL"/>
              <a:t>Decreasing response rates</a:t>
            </a:r>
            <a:endParaRPr lang="nl-NL" altLang="nl-NL"/>
          </a:p>
        </p:txBody>
      </p:sp>
      <p:pic>
        <p:nvPicPr>
          <p:cNvPr id="16387" name="Picture 2">
            <a:extLst>
              <a:ext uri="{FF2B5EF4-FFF2-40B4-BE49-F238E27FC236}">
                <a16:creationId xmlns:a16="http://schemas.microsoft.com/office/drawing/2014/main" id="{9D9F951F-EB1F-B54E-8B56-60658328F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25" y="1341438"/>
            <a:ext cx="4921250" cy="540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5">
            <a:extLst>
              <a:ext uri="{FF2B5EF4-FFF2-40B4-BE49-F238E27FC236}">
                <a16:creationId xmlns:a16="http://schemas.microsoft.com/office/drawing/2014/main" id="{7B0A6A7E-1520-3B4B-8F3B-C82F59B111B6}"/>
              </a:ext>
            </a:extLst>
          </p:cNvPr>
          <p:cNvSpPr>
            <a:spLocks noChangeArrowheads="1"/>
          </p:cNvSpPr>
          <p:nvPr/>
        </p:nvSpPr>
        <p:spPr bwMode="auto">
          <a:xfrm>
            <a:off x="5880100" y="5661025"/>
            <a:ext cx="6096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hlinkClick r:id="rId4"/>
              </a:rPr>
              <a:t>https://www.pewresearch.org/fact-tank/2019/02/27/response-rates-in-telephone-surveys-have-resumed-their-decline/</a:t>
            </a:r>
            <a:r>
              <a:rPr lang="en-US" altLang="nl-NL"/>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F031198-5DB5-F844-8449-65FEB41A6309}"/>
              </a:ext>
            </a:extLst>
          </p:cNvPr>
          <p:cNvSpPr>
            <a:spLocks noGrp="1" noChangeArrowheads="1"/>
          </p:cNvSpPr>
          <p:nvPr>
            <p:ph type="title"/>
          </p:nvPr>
        </p:nvSpPr>
        <p:spPr/>
        <p:txBody>
          <a:bodyPr/>
          <a:lstStyle/>
          <a:p>
            <a:pPr eaLnBrk="1" hangingPunct="1"/>
            <a:r>
              <a:rPr lang="en-US" altLang="nl-NL" sz="3600"/>
              <a:t>Cumulative nonresponse rates in large panel surveys (peterlugtig.com)</a:t>
            </a:r>
            <a:endParaRPr lang="nl-NL" altLang="nl-NL" sz="3600"/>
          </a:p>
        </p:txBody>
      </p:sp>
      <p:sp>
        <p:nvSpPr>
          <p:cNvPr id="18435" name="Content Placeholder 2">
            <a:extLst>
              <a:ext uri="{FF2B5EF4-FFF2-40B4-BE49-F238E27FC236}">
                <a16:creationId xmlns:a16="http://schemas.microsoft.com/office/drawing/2014/main" id="{B907E25B-267F-5B40-90E2-BE8E4B647C3C}"/>
              </a:ext>
            </a:extLst>
          </p:cNvPr>
          <p:cNvSpPr>
            <a:spLocks noGrp="1" noChangeArrowheads="1"/>
          </p:cNvSpPr>
          <p:nvPr>
            <p:ph idx="1"/>
          </p:nvPr>
        </p:nvSpPr>
        <p:spPr/>
        <p:txBody>
          <a:bodyPr/>
          <a:lstStyle/>
          <a:p>
            <a:pPr eaLnBrk="1" hangingPunct="1"/>
            <a:endParaRPr lang="nl-NL" altLang="nl-NL"/>
          </a:p>
        </p:txBody>
      </p:sp>
      <p:pic>
        <p:nvPicPr>
          <p:cNvPr id="18436" name="Picture 2" descr="http://3.bp.blogspot.com/-hQrr9XFijnI/VL-0qshxygI/AAAAAAAACts/lG8A-ZdO2Ho/s1600/Rplot08.tiff">
            <a:hlinkClick r:id="rId2"/>
            <a:extLst>
              <a:ext uri="{FF2B5EF4-FFF2-40B4-BE49-F238E27FC236}">
                <a16:creationId xmlns:a16="http://schemas.microsoft.com/office/drawing/2014/main" id="{1BC178C4-81A6-5E47-8820-86C785AEA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75" y="1663700"/>
            <a:ext cx="816292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84BD3F0-5E81-D942-BF93-2B508817DDC5}"/>
              </a:ext>
            </a:extLst>
          </p:cNvPr>
          <p:cNvSpPr>
            <a:spLocks noGrp="1" noChangeArrowheads="1"/>
          </p:cNvSpPr>
          <p:nvPr>
            <p:ph type="title"/>
          </p:nvPr>
        </p:nvSpPr>
        <p:spPr/>
        <p:txBody>
          <a:bodyPr/>
          <a:lstStyle/>
          <a:p>
            <a:pPr eaLnBrk="1" hangingPunct="1"/>
            <a:r>
              <a:rPr lang="nl-NL" altLang="nl-NL"/>
              <a:t>Willingness to collect sensor data</a:t>
            </a:r>
          </a:p>
        </p:txBody>
      </p:sp>
      <p:pic>
        <p:nvPicPr>
          <p:cNvPr id="33795" name="Picture 2">
            <a:extLst>
              <a:ext uri="{FF2B5EF4-FFF2-40B4-BE49-F238E27FC236}">
                <a16:creationId xmlns:a16="http://schemas.microsoft.com/office/drawing/2014/main" id="{D1652F70-88D0-B04E-BC8D-DAE1AD095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663" y="1668463"/>
            <a:ext cx="6343650" cy="464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6" name="TextBox 5">
            <a:extLst>
              <a:ext uri="{FF2B5EF4-FFF2-40B4-BE49-F238E27FC236}">
                <a16:creationId xmlns:a16="http://schemas.microsoft.com/office/drawing/2014/main" id="{DD52BD1A-4403-734C-965E-99EAF6BEBAB9}"/>
              </a:ext>
            </a:extLst>
          </p:cNvPr>
          <p:cNvSpPr txBox="1">
            <a:spLocks noChangeArrowheads="1"/>
          </p:cNvSpPr>
          <p:nvPr/>
        </p:nvSpPr>
        <p:spPr bwMode="auto">
          <a:xfrm>
            <a:off x="7464425" y="2103438"/>
            <a:ext cx="2420938"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LISS Panel</a:t>
            </a:r>
          </a:p>
          <a:p>
            <a:pPr eaLnBrk="1" hangingPunct="1">
              <a:lnSpc>
                <a:spcPct val="100000"/>
              </a:lnSpc>
              <a:spcBef>
                <a:spcPct val="0"/>
              </a:spcBef>
              <a:buFontTx/>
              <a:buNone/>
            </a:pPr>
            <a:r>
              <a:rPr lang="en-US" altLang="nl-NL" sz="1800">
                <a:latin typeface="Tahoma" panose="020B0604030504040204" pitchFamily="34" charset="0"/>
              </a:rPr>
              <a:t>November 2017</a:t>
            </a:r>
          </a:p>
          <a:p>
            <a:pPr eaLnBrk="1" hangingPunct="1">
              <a:lnSpc>
                <a:spcPct val="100000"/>
              </a:lnSpc>
              <a:spcBef>
                <a:spcPct val="0"/>
              </a:spcBef>
              <a:buFontTx/>
              <a:buNone/>
            </a:pPr>
            <a:r>
              <a:rPr lang="en-US" altLang="nl-NL" sz="1800">
                <a:latin typeface="Tahoma" panose="020B0604030504040204" pitchFamily="34" charset="0"/>
              </a:rPr>
              <a:t>N= 3023</a:t>
            </a:r>
          </a:p>
          <a:p>
            <a:pPr eaLnBrk="1" hangingPunct="1">
              <a:lnSpc>
                <a:spcPct val="100000"/>
              </a:lnSpc>
              <a:spcBef>
                <a:spcPct val="0"/>
              </a:spcBef>
              <a:buFontTx/>
              <a:buNone/>
            </a:pPr>
            <a:r>
              <a:rPr lang="en-US" altLang="nl-NL" sz="1800">
                <a:latin typeface="Tahoma" panose="020B0604030504040204" pitchFamily="34" charset="0"/>
              </a:rPr>
              <a:t>RR = 88.4%</a:t>
            </a:r>
            <a:endParaRPr lang="nl-NL" altLang="nl-NL" sz="1800">
              <a:latin typeface="Tahoma" panose="020B0604030504040204" pitchFamily="34" charset="0"/>
            </a:endParaRPr>
          </a:p>
        </p:txBody>
      </p:sp>
      <p:sp>
        <p:nvSpPr>
          <p:cNvPr id="33797" name="TextBox 6">
            <a:extLst>
              <a:ext uri="{FF2B5EF4-FFF2-40B4-BE49-F238E27FC236}">
                <a16:creationId xmlns:a16="http://schemas.microsoft.com/office/drawing/2014/main" id="{0D961653-7A42-BC48-873F-2CD6BB1DE2E4}"/>
              </a:ext>
            </a:extLst>
          </p:cNvPr>
          <p:cNvSpPr txBox="1">
            <a:spLocks noChangeArrowheads="1"/>
          </p:cNvSpPr>
          <p:nvPr/>
        </p:nvSpPr>
        <p:spPr bwMode="auto">
          <a:xfrm>
            <a:off x="7608888" y="6308725"/>
            <a:ext cx="2735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600">
                <a:latin typeface="Tahoma" panose="020B0604030504040204" pitchFamily="34" charset="0"/>
              </a:rPr>
              <a:t>(Struminskaya et al. forthcoming)</a:t>
            </a:r>
            <a:endParaRPr lang="nl-NL" altLang="nl-NL" sz="1600">
              <a:latin typeface="Tahoma" panose="020B060403050404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5">
            <a:extLst>
              <a:ext uri="{FF2B5EF4-FFF2-40B4-BE49-F238E27FC236}">
                <a16:creationId xmlns:a16="http://schemas.microsoft.com/office/drawing/2014/main" id="{3C770BDA-06E7-4246-94FA-DB2A1C9ABE36}"/>
              </a:ext>
            </a:extLst>
          </p:cNvPr>
          <p:cNvSpPr>
            <a:spLocks noGrp="1" noChangeArrowheads="1"/>
          </p:cNvSpPr>
          <p:nvPr>
            <p:ph type="title" idx="4294967295"/>
          </p:nvPr>
        </p:nvSpPr>
        <p:spPr>
          <a:xfrm>
            <a:off x="911225" y="390525"/>
            <a:ext cx="7927975" cy="1066800"/>
          </a:xfrm>
        </p:spPr>
        <p:txBody>
          <a:bodyPr rtlCol="0">
            <a:normAutofit fontScale="90000"/>
          </a:bodyPr>
          <a:lstStyle/>
          <a:p>
            <a:pPr eaLnBrk="1" fontAlgn="auto" hangingPunct="1">
              <a:spcAft>
                <a:spcPts val="0"/>
              </a:spcAft>
              <a:defRPr/>
            </a:pPr>
            <a:r>
              <a:rPr lang="de-DE" altLang="nl-NL" dirty="0" err="1"/>
              <a:t>Willingness</a:t>
            </a:r>
            <a:r>
              <a:rPr lang="de-DE" altLang="nl-NL" dirty="0"/>
              <a:t> </a:t>
            </a:r>
            <a:r>
              <a:rPr lang="de-DE" altLang="nl-NL" dirty="0" err="1"/>
              <a:t>to</a:t>
            </a:r>
            <a:r>
              <a:rPr lang="de-DE" altLang="nl-NL" dirty="0"/>
              <a:t> </a:t>
            </a:r>
            <a:r>
              <a:rPr lang="de-DE" altLang="nl-NL" dirty="0" err="1"/>
              <a:t>download</a:t>
            </a:r>
            <a:r>
              <a:rPr lang="de-DE" altLang="nl-NL" dirty="0"/>
              <a:t> </a:t>
            </a:r>
            <a:r>
              <a:rPr lang="de-DE" altLang="nl-NL" dirty="0" err="1"/>
              <a:t>research</a:t>
            </a:r>
            <a:r>
              <a:rPr lang="de-DE" altLang="nl-NL" dirty="0"/>
              <a:t> </a:t>
            </a:r>
            <a:r>
              <a:rPr lang="de-DE" altLang="nl-NL" dirty="0" err="1"/>
              <a:t>app</a:t>
            </a:r>
            <a:endParaRPr lang="de-DE" altLang="nl-NL" dirty="0"/>
          </a:p>
        </p:txBody>
      </p:sp>
      <p:pic>
        <p:nvPicPr>
          <p:cNvPr id="34819" name="Content Placeholder 2">
            <a:extLst>
              <a:ext uri="{FF2B5EF4-FFF2-40B4-BE49-F238E27FC236}">
                <a16:creationId xmlns:a16="http://schemas.microsoft.com/office/drawing/2014/main" id="{1D328A64-8BF7-9343-BF7B-A380EEB3795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66738" y="1555750"/>
            <a:ext cx="9245600" cy="4137025"/>
          </a:xfrm>
        </p:spPr>
      </p:pic>
      <p:sp>
        <p:nvSpPr>
          <p:cNvPr id="34820" name="TextBox 6">
            <a:extLst>
              <a:ext uri="{FF2B5EF4-FFF2-40B4-BE49-F238E27FC236}">
                <a16:creationId xmlns:a16="http://schemas.microsoft.com/office/drawing/2014/main" id="{CCC6E186-77A0-384B-8837-78051938DB05}"/>
              </a:ext>
            </a:extLst>
          </p:cNvPr>
          <p:cNvSpPr txBox="1">
            <a:spLocks noChangeArrowheads="1"/>
          </p:cNvSpPr>
          <p:nvPr/>
        </p:nvSpPr>
        <p:spPr bwMode="auto">
          <a:xfrm>
            <a:off x="2036763" y="5630863"/>
            <a:ext cx="80041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400">
                <a:latin typeface="Verdana" panose="020B0604030504040204" pitchFamily="34" charset="0"/>
                <a:ea typeface="Verdana" panose="020B0604030504040204" pitchFamily="34" charset="0"/>
                <a:cs typeface="Verdana" panose="020B0604030504040204" pitchFamily="34" charset="0"/>
              </a:rPr>
              <a:t>Odds ratios (points) with 95%-CI (lines) from multilevel logistic regression. DV: Dichotomized willingness to participate in passive mobile data collection. n=1,947 German smartphone users</a:t>
            </a:r>
          </a:p>
        </p:txBody>
      </p:sp>
      <p:sp>
        <p:nvSpPr>
          <p:cNvPr id="9" name="Content Placeholder 2">
            <a:extLst>
              <a:ext uri="{FF2B5EF4-FFF2-40B4-BE49-F238E27FC236}">
                <a16:creationId xmlns:a16="http://schemas.microsoft.com/office/drawing/2014/main" id="{FC79C9C0-4748-2E4A-B9C6-1FDB5DAFEA18}"/>
              </a:ext>
            </a:extLst>
          </p:cNvPr>
          <p:cNvSpPr txBox="1">
            <a:spLocks/>
          </p:cNvSpPr>
          <p:nvPr/>
        </p:nvSpPr>
        <p:spPr bwMode="auto">
          <a:xfrm>
            <a:off x="7175500" y="1543050"/>
            <a:ext cx="4057650" cy="1828800"/>
          </a:xfrm>
          <a:prstGeom prst="rect">
            <a:avLst/>
          </a:prstGeom>
          <a:solidFill>
            <a:schemeClr val="bg1"/>
          </a:solidFill>
          <a:ln w="25400">
            <a:solidFill>
              <a:srgbClr val="000033"/>
            </a:solidFill>
            <a:miter lim="800000"/>
            <a:headEnd/>
            <a:tailEnd/>
          </a:ln>
        </p:spPr>
        <p:txBody>
          <a:bodyPr lIns="68580" tIns="34290" rIns="68580" bIns="34290"/>
          <a:lstStyle>
            <a:lvl1pPr marL="342900" indent="-342900" algn="l" rtl="0" eaLnBrk="0" fontAlgn="base" hangingPunct="0">
              <a:spcBef>
                <a:spcPts val="600"/>
              </a:spcBef>
              <a:spcAft>
                <a:spcPct val="0"/>
              </a:spcAft>
              <a:buClr>
                <a:srgbClr val="002654"/>
              </a:buClr>
              <a:buFont typeface="Arial" pitchFamily="34" charset="0"/>
              <a:buChar char="•"/>
              <a:defRPr sz="2400" kern="1200">
                <a:solidFill>
                  <a:schemeClr val="tx1"/>
                </a:solidFill>
                <a:latin typeface="Verdana" pitchFamily="34" charset="0"/>
                <a:ea typeface="+mn-ea"/>
                <a:cs typeface="+mn-cs"/>
              </a:defRPr>
            </a:lvl1pPr>
            <a:lvl2pPr marL="742950" indent="-285750" algn="l" rtl="0" eaLnBrk="0" fontAlgn="base" hangingPunct="0">
              <a:spcBef>
                <a:spcPct val="20000"/>
              </a:spcBef>
              <a:spcAft>
                <a:spcPct val="0"/>
              </a:spcAft>
              <a:buClr>
                <a:srgbClr val="002654"/>
              </a:buClr>
              <a:buFont typeface="Arial" pitchFamily="34" charset="0"/>
              <a:buChar char="–"/>
              <a:defRPr sz="2000" kern="1200">
                <a:solidFill>
                  <a:schemeClr val="tx1"/>
                </a:solidFill>
                <a:latin typeface="Verdana" pitchFamily="34" charset="0"/>
                <a:ea typeface="+mn-ea"/>
                <a:cs typeface="+mn-cs"/>
              </a:defRPr>
            </a:lvl2pPr>
            <a:lvl3pPr marL="1143000" indent="-228600" algn="l" rtl="0" eaLnBrk="0" fontAlgn="base" hangingPunct="0">
              <a:spcBef>
                <a:spcPct val="20000"/>
              </a:spcBef>
              <a:spcAft>
                <a:spcPct val="0"/>
              </a:spcAft>
              <a:buClr>
                <a:srgbClr val="002654"/>
              </a:buClr>
              <a:buFont typeface="Arial" pitchFamily="34" charset="0"/>
              <a:buChar char="•"/>
              <a:defRPr kern="1200">
                <a:solidFill>
                  <a:schemeClr val="tx1"/>
                </a:solidFill>
                <a:latin typeface="Verdana" pitchFamily="34" charset="0"/>
                <a:ea typeface="+mn-ea"/>
                <a:cs typeface="+mn-cs"/>
              </a:defRPr>
            </a:lvl3pPr>
            <a:lvl4pPr marL="1600200" indent="-228600" algn="l" rtl="0" eaLnBrk="0" fontAlgn="base" hangingPunct="0">
              <a:spcBef>
                <a:spcPct val="20000"/>
              </a:spcBef>
              <a:spcAft>
                <a:spcPct val="0"/>
              </a:spcAft>
              <a:buClr>
                <a:srgbClr val="002654"/>
              </a:buClr>
              <a:buFont typeface="Arial" pitchFamily="34" charset="0"/>
              <a:buChar char="–"/>
              <a:defRPr sz="1600" kern="1200">
                <a:solidFill>
                  <a:schemeClr val="tx1"/>
                </a:solidFill>
                <a:latin typeface="Verdana" pitchFamily="34" charset="0"/>
                <a:ea typeface="+mn-ea"/>
                <a:cs typeface="+mn-cs"/>
              </a:defRPr>
            </a:lvl4pPr>
            <a:lvl5pPr marL="2057400" indent="-228600" algn="l" rtl="0" eaLnBrk="0" fontAlgn="base" hangingPunct="0">
              <a:spcBef>
                <a:spcPct val="20000"/>
              </a:spcBef>
              <a:spcAft>
                <a:spcPct val="0"/>
              </a:spcAft>
              <a:buClr>
                <a:srgbClr val="002654"/>
              </a:buClr>
              <a:buFont typeface="Arial" pitchFamily="34" charset="0"/>
              <a:buChar char="•"/>
              <a:defRPr sz="1600" kern="120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r>
              <a:rPr lang="en-US" sz="1350" dirty="0"/>
              <a:t>Higher likelihood to be willing to participate with…</a:t>
            </a:r>
          </a:p>
          <a:p>
            <a:pPr>
              <a:defRPr/>
            </a:pPr>
            <a:r>
              <a:rPr lang="en-US" sz="1350" dirty="0"/>
              <a:t>less concern with data security</a:t>
            </a:r>
          </a:p>
          <a:p>
            <a:pPr>
              <a:defRPr/>
            </a:pPr>
            <a:r>
              <a:rPr lang="en-US" sz="1350" dirty="0"/>
              <a:t>higher trust in data collecting institutions</a:t>
            </a:r>
          </a:p>
          <a:p>
            <a:pPr>
              <a:defRPr/>
            </a:pPr>
            <a:r>
              <a:rPr lang="en-US" sz="1350" dirty="0"/>
              <a:t>fewer perceived violations of privacy</a:t>
            </a:r>
          </a:p>
          <a:p>
            <a:pPr>
              <a:defRPr/>
            </a:pPr>
            <a:r>
              <a:rPr lang="en-US" sz="1350" dirty="0"/>
              <a:t>more diverse smartphone activities</a:t>
            </a:r>
          </a:p>
          <a:p>
            <a:pPr>
              <a:defRPr/>
            </a:pPr>
            <a:r>
              <a:rPr lang="en-US" sz="1350" dirty="0"/>
              <a:t>men</a:t>
            </a:r>
          </a:p>
        </p:txBody>
      </p:sp>
      <p:sp>
        <p:nvSpPr>
          <p:cNvPr id="34822" name="TextBox 7">
            <a:extLst>
              <a:ext uri="{FF2B5EF4-FFF2-40B4-BE49-F238E27FC236}">
                <a16:creationId xmlns:a16="http://schemas.microsoft.com/office/drawing/2014/main" id="{1568C8B8-F209-B14C-A62D-787A59AD2BFD}"/>
              </a:ext>
            </a:extLst>
          </p:cNvPr>
          <p:cNvSpPr txBox="1">
            <a:spLocks noChangeArrowheads="1"/>
          </p:cNvSpPr>
          <p:nvPr/>
        </p:nvSpPr>
        <p:spPr bwMode="auto">
          <a:xfrm>
            <a:off x="9075738" y="6324600"/>
            <a:ext cx="2376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Keusch et al. (2019)</a:t>
            </a:r>
            <a:endParaRPr lang="nl-NL" altLang="nl-NL" sz="18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F5E5505-0DF7-8A49-BEEF-BF90A99B4C4E}"/>
              </a:ext>
            </a:extLst>
          </p:cNvPr>
          <p:cNvSpPr>
            <a:spLocks noGrp="1" noChangeArrowheads="1"/>
          </p:cNvSpPr>
          <p:nvPr>
            <p:ph type="title"/>
          </p:nvPr>
        </p:nvSpPr>
        <p:spPr/>
        <p:txBody>
          <a:bodyPr/>
          <a:lstStyle/>
          <a:p>
            <a:pPr eaLnBrk="1" hangingPunct="1"/>
            <a:r>
              <a:rPr lang="en-US" altLang="nl-NL"/>
              <a:t>Reasons (not) to participate</a:t>
            </a:r>
            <a:endParaRPr lang="nl-NL" altLang="nl-NL"/>
          </a:p>
        </p:txBody>
      </p:sp>
      <p:pic>
        <p:nvPicPr>
          <p:cNvPr id="35843" name="Content Placeholder 3">
            <a:extLst>
              <a:ext uri="{FF2B5EF4-FFF2-40B4-BE49-F238E27FC236}">
                <a16:creationId xmlns:a16="http://schemas.microsoft.com/office/drawing/2014/main" id="{493871B9-0A52-F04C-A837-1B94DC46EC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98550" y="1690688"/>
            <a:ext cx="8794750" cy="3770312"/>
          </a:xfrm>
        </p:spPr>
      </p:pic>
      <p:sp>
        <p:nvSpPr>
          <p:cNvPr id="35844" name="TextBox 4">
            <a:extLst>
              <a:ext uri="{FF2B5EF4-FFF2-40B4-BE49-F238E27FC236}">
                <a16:creationId xmlns:a16="http://schemas.microsoft.com/office/drawing/2014/main" id="{E9B21695-37C9-E144-BF55-74F0338521A4}"/>
              </a:ext>
            </a:extLst>
          </p:cNvPr>
          <p:cNvSpPr txBox="1">
            <a:spLocks noChangeArrowheads="1"/>
          </p:cNvSpPr>
          <p:nvPr/>
        </p:nvSpPr>
        <p:spPr bwMode="auto">
          <a:xfrm>
            <a:off x="7608888" y="6369050"/>
            <a:ext cx="2355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Keusch et al. (2019)</a:t>
            </a:r>
            <a:endParaRPr lang="nl-NL" altLang="nl-NL" sz="1800">
              <a:latin typeface="Tahoma" panose="020B0604030504040204" pitchFamily="34" charset="0"/>
            </a:endParaRPr>
          </a:p>
        </p:txBody>
      </p:sp>
      <p:sp>
        <p:nvSpPr>
          <p:cNvPr id="35845" name="TextBox 5">
            <a:extLst>
              <a:ext uri="{FF2B5EF4-FFF2-40B4-BE49-F238E27FC236}">
                <a16:creationId xmlns:a16="http://schemas.microsoft.com/office/drawing/2014/main" id="{FCA5958C-119B-F34A-A570-6D41E954C35C}"/>
              </a:ext>
            </a:extLst>
          </p:cNvPr>
          <p:cNvSpPr txBox="1">
            <a:spLocks noChangeArrowheads="1"/>
          </p:cNvSpPr>
          <p:nvPr/>
        </p:nvSpPr>
        <p:spPr bwMode="auto">
          <a:xfrm>
            <a:off x="2566988" y="5545138"/>
            <a:ext cx="4465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N=1947 German smartphone users</a:t>
            </a:r>
            <a:endParaRPr lang="nl-NL" altLang="nl-NL" sz="1800">
              <a:latin typeface="Tahom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el 1">
            <a:extLst>
              <a:ext uri="{FF2B5EF4-FFF2-40B4-BE49-F238E27FC236}">
                <a16:creationId xmlns:a16="http://schemas.microsoft.com/office/drawing/2014/main" id="{EC6BA32C-464E-9A46-A826-1899CE3297CD}"/>
              </a:ext>
            </a:extLst>
          </p:cNvPr>
          <p:cNvSpPr>
            <a:spLocks noGrp="1" noChangeArrowheads="1"/>
          </p:cNvSpPr>
          <p:nvPr>
            <p:ph type="title"/>
          </p:nvPr>
        </p:nvSpPr>
        <p:spPr/>
        <p:txBody>
          <a:bodyPr/>
          <a:lstStyle/>
          <a:p>
            <a:pPr eaLnBrk="1" hangingPunct="1"/>
            <a:r>
              <a:rPr lang="nl-NL" altLang="nl-NL" sz="2400" b="1"/>
              <a:t>Few covariates:</a:t>
            </a:r>
            <a:br>
              <a:rPr lang="nl-NL" altLang="nl-NL" sz="2400"/>
            </a:br>
            <a:r>
              <a:rPr lang="nl-NL" altLang="nl-NL" sz="2400"/>
              <a:t>Obesity-Related Tweets and McDonalds Restaurants</a:t>
            </a:r>
          </a:p>
        </p:txBody>
      </p:sp>
      <p:pic>
        <p:nvPicPr>
          <p:cNvPr id="36867" name="Picture 2">
            <a:extLst>
              <a:ext uri="{FF2B5EF4-FFF2-40B4-BE49-F238E27FC236}">
                <a16:creationId xmlns:a16="http://schemas.microsoft.com/office/drawing/2014/main" id="{F5524439-5DC1-FF4F-ACFB-F9F710AB3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700213"/>
            <a:ext cx="41529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8" name="Picture 3">
            <a:extLst>
              <a:ext uri="{FF2B5EF4-FFF2-40B4-BE49-F238E27FC236}">
                <a16:creationId xmlns:a16="http://schemas.microsoft.com/office/drawing/2014/main" id="{DADB07B4-5A63-2C42-BFE4-32BC2F326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1665288"/>
            <a:ext cx="418147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9" name="Rechthoek 3">
            <a:extLst>
              <a:ext uri="{FF2B5EF4-FFF2-40B4-BE49-F238E27FC236}">
                <a16:creationId xmlns:a16="http://schemas.microsoft.com/office/drawing/2014/main" id="{DE7FD04C-0C5C-E24B-92E0-47411DF79473}"/>
              </a:ext>
            </a:extLst>
          </p:cNvPr>
          <p:cNvSpPr>
            <a:spLocks noChangeArrowheads="1"/>
          </p:cNvSpPr>
          <p:nvPr/>
        </p:nvSpPr>
        <p:spPr bwMode="auto">
          <a:xfrm>
            <a:off x="1200150" y="5538788"/>
            <a:ext cx="828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nl-NL" sz="1800">
                <a:latin typeface="Tahoma" panose="020B0604030504040204" pitchFamily="34" charset="0"/>
              </a:rPr>
              <a:t>Ghosh and Guha (2013) report a “strong </a:t>
            </a:r>
            <a:r>
              <a:rPr lang="nl-NL" altLang="nl-NL" sz="1800">
                <a:latin typeface="Tahoma" panose="020B0604030504040204" pitchFamily="34" charset="0"/>
              </a:rPr>
              <a:t>correlation” between the two</a:t>
            </a:r>
          </a:p>
          <a:p>
            <a:pPr eaLnBrk="1" hangingPunct="1">
              <a:lnSpc>
                <a:spcPct val="100000"/>
              </a:lnSpc>
              <a:spcBef>
                <a:spcPct val="0"/>
              </a:spcBef>
            </a:pPr>
            <a:r>
              <a:rPr lang="en-US" altLang="nl-NL" sz="1800">
                <a:latin typeface="Tahoma" panose="020B0604030504040204" pitchFamily="34" charset="0"/>
              </a:rPr>
              <a:t>Any alternative explanation come to mind?</a:t>
            </a:r>
            <a:endParaRPr lang="nl-NL" altLang="nl-NL" sz="1800">
              <a:latin typeface="Tahom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itel 1">
            <a:extLst>
              <a:ext uri="{FF2B5EF4-FFF2-40B4-BE49-F238E27FC236}">
                <a16:creationId xmlns:a16="http://schemas.microsoft.com/office/drawing/2014/main" id="{3B9CEE2A-7AD5-2343-8770-CA919843D5CD}"/>
              </a:ext>
            </a:extLst>
          </p:cNvPr>
          <p:cNvSpPr>
            <a:spLocks noGrp="1" noChangeArrowheads="1"/>
          </p:cNvSpPr>
          <p:nvPr>
            <p:ph type="title"/>
          </p:nvPr>
        </p:nvSpPr>
        <p:spPr/>
        <p:txBody>
          <a:bodyPr/>
          <a:lstStyle/>
          <a:p>
            <a:pPr eaLnBrk="1" hangingPunct="1"/>
            <a:r>
              <a:rPr lang="en-US" altLang="nl-NL"/>
              <a:t>Lack of stability</a:t>
            </a:r>
            <a:endParaRPr lang="nl-NL" altLang="nl-NL"/>
          </a:p>
        </p:txBody>
      </p:sp>
      <p:sp>
        <p:nvSpPr>
          <p:cNvPr id="18435" name="Tijdelijke aanduiding voor inhoud 2">
            <a:extLst>
              <a:ext uri="{FF2B5EF4-FFF2-40B4-BE49-F238E27FC236}">
                <a16:creationId xmlns:a16="http://schemas.microsoft.com/office/drawing/2014/main" id="{55BB5A6B-AE05-3349-92A3-BE12B91D2E2E}"/>
              </a:ext>
            </a:extLst>
          </p:cNvPr>
          <p:cNvSpPr>
            <a:spLocks noGrp="1" noChangeArrowheads="1"/>
          </p:cNvSpPr>
          <p:nvPr>
            <p:ph idx="1"/>
          </p:nvPr>
        </p:nvSpPr>
        <p:spPr/>
        <p:txBody>
          <a:bodyPr/>
          <a:lstStyle/>
          <a:p>
            <a:pPr eaLnBrk="1" hangingPunct="1"/>
            <a:r>
              <a:rPr lang="en-US" altLang="nl-NL" i="1"/>
              <a:t>Technological speed: </a:t>
            </a:r>
          </a:p>
          <a:p>
            <a:pPr eaLnBrk="1" hangingPunct="1"/>
            <a:r>
              <a:rPr lang="en-US" altLang="nl-NL"/>
              <a:t>What will Facebook or Twitter look like 5 or 10 years from now?</a:t>
            </a:r>
          </a:p>
          <a:p>
            <a:pPr eaLnBrk="1" hangingPunct="1"/>
            <a:r>
              <a:rPr lang="en-US" altLang="nl-NL"/>
              <a:t>Mobile phones and sensors look very different now than 10 years ago</a:t>
            </a:r>
          </a:p>
          <a:p>
            <a:pPr eaLnBrk="1" hangingPunct="1"/>
            <a:endParaRPr lang="en-US" altLang="nl-NL"/>
          </a:p>
          <a:p>
            <a:pPr eaLnBrk="1" hangingPunct="1"/>
            <a:r>
              <a:rPr lang="en-US" altLang="nl-NL"/>
              <a:t>Big data may be good for measuring short term trends, but surveys may be better for longer-run </a:t>
            </a:r>
            <a:r>
              <a:rPr lang="nl-NL" altLang="nl-NL"/>
              <a:t>measurement</a:t>
            </a:r>
          </a:p>
          <a:p>
            <a:pPr eaLnBrk="1" hangingPunct="1"/>
            <a:endParaRPr lang="nl-NL" altLang="nl-NL"/>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D2C64B3D-E195-6342-AC18-8CC26C9DE4BD}"/>
              </a:ext>
            </a:extLst>
          </p:cNvPr>
          <p:cNvSpPr>
            <a:spLocks noGrp="1" noChangeArrowheads="1"/>
          </p:cNvSpPr>
          <p:nvPr>
            <p:ph type="title"/>
          </p:nvPr>
        </p:nvSpPr>
        <p:spPr/>
        <p:txBody>
          <a:bodyPr/>
          <a:lstStyle/>
          <a:p>
            <a:pPr eaLnBrk="1" hangingPunct="1"/>
            <a:r>
              <a:rPr lang="en-US" altLang="nl-NL" sz="2800"/>
              <a:t>Total Survey Error/Cornerstones of Survey Research (see Hox et al., 2008)</a:t>
            </a:r>
            <a:endParaRPr lang="nl-NL" altLang="nl-NL" sz="2800"/>
          </a:p>
        </p:txBody>
      </p:sp>
      <p:sp>
        <p:nvSpPr>
          <p:cNvPr id="38915" name="Rectangle 3">
            <a:extLst>
              <a:ext uri="{FF2B5EF4-FFF2-40B4-BE49-F238E27FC236}">
                <a16:creationId xmlns:a16="http://schemas.microsoft.com/office/drawing/2014/main" id="{FCD7CDFD-52B5-AF40-B10A-5F79D21A7F7D}"/>
              </a:ext>
            </a:extLst>
          </p:cNvPr>
          <p:cNvSpPr>
            <a:spLocks noChangeArrowheads="1"/>
          </p:cNvSpPr>
          <p:nvPr/>
        </p:nvSpPr>
        <p:spPr bwMode="auto">
          <a:xfrm>
            <a:off x="2640013" y="2133600"/>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Coverage error</a:t>
            </a:r>
            <a:endParaRPr lang="nl-NL" altLang="nl-NL" sz="1800">
              <a:latin typeface="Tahoma" panose="020B0604030504040204" pitchFamily="34" charset="0"/>
            </a:endParaRPr>
          </a:p>
        </p:txBody>
      </p:sp>
      <p:sp>
        <p:nvSpPr>
          <p:cNvPr id="38916" name="Rectangle 5">
            <a:extLst>
              <a:ext uri="{FF2B5EF4-FFF2-40B4-BE49-F238E27FC236}">
                <a16:creationId xmlns:a16="http://schemas.microsoft.com/office/drawing/2014/main" id="{BEBC04AB-D41B-9640-90CA-A0891F588B43}"/>
              </a:ext>
            </a:extLst>
          </p:cNvPr>
          <p:cNvSpPr>
            <a:spLocks noChangeArrowheads="1"/>
          </p:cNvSpPr>
          <p:nvPr/>
        </p:nvSpPr>
        <p:spPr bwMode="auto">
          <a:xfrm>
            <a:off x="5664200" y="2133600"/>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Sampling error</a:t>
            </a:r>
            <a:endParaRPr lang="nl-NL" altLang="nl-NL" sz="1800">
              <a:latin typeface="Tahoma" panose="020B0604030504040204" pitchFamily="34" charset="0"/>
            </a:endParaRPr>
          </a:p>
        </p:txBody>
      </p:sp>
      <p:sp>
        <p:nvSpPr>
          <p:cNvPr id="38917" name="Rectangle 6">
            <a:extLst>
              <a:ext uri="{FF2B5EF4-FFF2-40B4-BE49-F238E27FC236}">
                <a16:creationId xmlns:a16="http://schemas.microsoft.com/office/drawing/2014/main" id="{2AF0CCEA-592D-E745-AEEB-B81989228BB8}"/>
              </a:ext>
            </a:extLst>
          </p:cNvPr>
          <p:cNvSpPr>
            <a:spLocks noChangeArrowheads="1"/>
          </p:cNvSpPr>
          <p:nvPr/>
        </p:nvSpPr>
        <p:spPr bwMode="auto">
          <a:xfrm>
            <a:off x="2654300" y="3933825"/>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Nonresponse error</a:t>
            </a:r>
            <a:endParaRPr lang="nl-NL" altLang="nl-NL" sz="1800">
              <a:latin typeface="Tahoma" panose="020B0604030504040204" pitchFamily="34" charset="0"/>
            </a:endParaRPr>
          </a:p>
        </p:txBody>
      </p:sp>
      <p:sp>
        <p:nvSpPr>
          <p:cNvPr id="38918" name="Rectangle 7">
            <a:extLst>
              <a:ext uri="{FF2B5EF4-FFF2-40B4-BE49-F238E27FC236}">
                <a16:creationId xmlns:a16="http://schemas.microsoft.com/office/drawing/2014/main" id="{1C02832B-F482-164E-A1DE-51011B20CAA7}"/>
              </a:ext>
            </a:extLst>
          </p:cNvPr>
          <p:cNvSpPr>
            <a:spLocks noChangeArrowheads="1"/>
          </p:cNvSpPr>
          <p:nvPr/>
        </p:nvSpPr>
        <p:spPr bwMode="auto">
          <a:xfrm>
            <a:off x="5664200" y="3933825"/>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Measurement error</a:t>
            </a:r>
            <a:endParaRPr lang="nl-NL" altLang="nl-NL" sz="1800">
              <a:latin typeface="Tahoma" panose="020B0604030504040204" pitchFamily="34" charset="0"/>
            </a:endParaRPr>
          </a:p>
        </p:txBody>
      </p:sp>
      <p:sp>
        <p:nvSpPr>
          <p:cNvPr id="38919" name="Rectangle 9">
            <a:extLst>
              <a:ext uri="{FF2B5EF4-FFF2-40B4-BE49-F238E27FC236}">
                <a16:creationId xmlns:a16="http://schemas.microsoft.com/office/drawing/2014/main" id="{E394ED8E-9D3F-FB48-AFFB-DF3689E7CBF5}"/>
              </a:ext>
            </a:extLst>
          </p:cNvPr>
          <p:cNvSpPr>
            <a:spLocks noChangeArrowheads="1"/>
          </p:cNvSpPr>
          <p:nvPr/>
        </p:nvSpPr>
        <p:spPr bwMode="auto">
          <a:xfrm>
            <a:off x="4583113" y="3357563"/>
            <a:ext cx="2017712" cy="576262"/>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nl-NL" sz="1800">
                <a:latin typeface="Tahoma" panose="020B0604030504040204" pitchFamily="34" charset="0"/>
              </a:rPr>
              <a:t>Specification</a:t>
            </a:r>
            <a:endParaRPr lang="nl-NL" altLang="nl-NL" sz="1800">
              <a:latin typeface="Tahom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18DC60-9F4A-5349-B21F-555F047F03D3}"/>
              </a:ext>
            </a:extLst>
          </p:cNvPr>
          <p:cNvSpPr>
            <a:spLocks noGrp="1"/>
          </p:cNvSpPr>
          <p:nvPr>
            <p:ph type="title"/>
          </p:nvPr>
        </p:nvSpPr>
        <p:spPr/>
        <p:txBody>
          <a:bodyPr/>
          <a:lstStyle/>
          <a:p>
            <a:r>
              <a:rPr lang="nl-NL" dirty="0" err="1"/>
              <a:t>Results</a:t>
            </a:r>
            <a:r>
              <a:rPr lang="nl-NL" dirty="0"/>
              <a:t> last weeks’ </a:t>
            </a:r>
            <a:r>
              <a:rPr lang="nl-NL" dirty="0" err="1"/>
              <a:t>competition</a:t>
            </a:r>
            <a:endParaRPr lang="nl-NL" dirty="0"/>
          </a:p>
        </p:txBody>
      </p:sp>
      <p:sp>
        <p:nvSpPr>
          <p:cNvPr id="3" name="Tijdelijke aanduiding voor inhoud 2">
            <a:extLst>
              <a:ext uri="{FF2B5EF4-FFF2-40B4-BE49-F238E27FC236}">
                <a16:creationId xmlns:a16="http://schemas.microsoft.com/office/drawing/2014/main" id="{3FDFE7AE-972D-454B-B870-36B396714CD0}"/>
              </a:ext>
            </a:extLst>
          </p:cNvPr>
          <p:cNvSpPr>
            <a:spLocks noGrp="1"/>
          </p:cNvSpPr>
          <p:nvPr>
            <p:ph idx="1"/>
          </p:nvPr>
        </p:nvSpPr>
        <p:spPr/>
        <p:txBody>
          <a:bodyPr/>
          <a:lstStyle/>
          <a:p>
            <a:r>
              <a:rPr lang="nl-NL" dirty="0"/>
              <a:t>Kirsten: </a:t>
            </a:r>
            <a:r>
              <a:rPr lang="nl-NL" dirty="0" err="1"/>
              <a:t>Raking</a:t>
            </a:r>
            <a:r>
              <a:rPr lang="nl-NL" dirty="0"/>
              <a:t> on:</a:t>
            </a:r>
          </a:p>
          <a:p>
            <a:pPr lvl="1"/>
            <a:r>
              <a:rPr lang="nl-NL" dirty="0"/>
              <a:t>Gender, </a:t>
            </a:r>
            <a:r>
              <a:rPr lang="nl-NL" dirty="0" err="1"/>
              <a:t>education</a:t>
            </a:r>
            <a:r>
              <a:rPr lang="nl-NL" dirty="0"/>
              <a:t>, </a:t>
            </a:r>
            <a:r>
              <a:rPr lang="nl-NL" dirty="0" err="1"/>
              <a:t>Gun_owner</a:t>
            </a:r>
            <a:r>
              <a:rPr lang="nl-NL" dirty="0"/>
              <a:t>, </a:t>
            </a:r>
            <a:r>
              <a:rPr lang="nl-NL" dirty="0" err="1"/>
              <a:t>division</a:t>
            </a:r>
            <a:r>
              <a:rPr lang="nl-NL" dirty="0"/>
              <a:t>, </a:t>
            </a:r>
            <a:r>
              <a:rPr lang="nl-NL" dirty="0" err="1"/>
              <a:t>vote</a:t>
            </a:r>
            <a:r>
              <a:rPr lang="nl-NL" dirty="0"/>
              <a:t> in 2016, </a:t>
            </a:r>
            <a:r>
              <a:rPr lang="nl-NL" dirty="0" err="1"/>
              <a:t>religiosity</a:t>
            </a:r>
            <a:r>
              <a:rPr lang="nl-NL" dirty="0"/>
              <a:t>, military trust, follow </a:t>
            </a:r>
            <a:r>
              <a:rPr lang="nl-NL" dirty="0" err="1"/>
              <a:t>the</a:t>
            </a:r>
            <a:r>
              <a:rPr lang="nl-NL" dirty="0"/>
              <a:t> </a:t>
            </a:r>
            <a:r>
              <a:rPr lang="nl-NL" dirty="0" err="1"/>
              <a:t>government</a:t>
            </a:r>
            <a:r>
              <a:rPr lang="nl-NL" dirty="0"/>
              <a:t>, born in USA, </a:t>
            </a:r>
            <a:r>
              <a:rPr lang="nl-NL" dirty="0" err="1"/>
              <a:t>registered</a:t>
            </a:r>
            <a:r>
              <a:rPr lang="nl-NL" dirty="0"/>
              <a:t> </a:t>
            </a:r>
            <a:r>
              <a:rPr lang="nl-NL" dirty="0" err="1"/>
              <a:t>voter</a:t>
            </a:r>
            <a:r>
              <a:rPr lang="nl-NL" dirty="0"/>
              <a:t>, party support</a:t>
            </a:r>
          </a:p>
          <a:p>
            <a:r>
              <a:rPr lang="nl-NL" dirty="0" err="1"/>
              <a:t>Zahroh</a:t>
            </a:r>
            <a:r>
              <a:rPr lang="nl-NL" dirty="0"/>
              <a:t>: </a:t>
            </a:r>
            <a:r>
              <a:rPr lang="nl-NL" dirty="0" err="1"/>
              <a:t>poststratification</a:t>
            </a:r>
            <a:r>
              <a:rPr lang="nl-NL" dirty="0"/>
              <a:t> on:</a:t>
            </a:r>
          </a:p>
          <a:p>
            <a:pPr lvl="1"/>
            <a:r>
              <a:rPr lang="nl-NL" dirty="0" err="1"/>
              <a:t>Voting</a:t>
            </a:r>
            <a:r>
              <a:rPr lang="nl-NL" dirty="0"/>
              <a:t> in 2014, party support</a:t>
            </a:r>
          </a:p>
          <a:p>
            <a:pPr marL="0" indent="0">
              <a:buNone/>
            </a:pPr>
            <a:endParaRPr lang="nl-NL" dirty="0"/>
          </a:p>
          <a:p>
            <a:r>
              <a:rPr lang="nl-NL" dirty="0" err="1"/>
              <a:t>Raw</a:t>
            </a:r>
            <a:r>
              <a:rPr lang="nl-NL" dirty="0"/>
              <a:t> </a:t>
            </a:r>
            <a:r>
              <a:rPr lang="nl-NL" dirty="0" err="1"/>
              <a:t>results</a:t>
            </a:r>
            <a:r>
              <a:rPr lang="nl-NL" dirty="0"/>
              <a:t>: 12.9% off </a:t>
            </a:r>
            <a:r>
              <a:rPr lang="nl-NL" dirty="0" err="1"/>
              <a:t>election</a:t>
            </a:r>
            <a:r>
              <a:rPr lang="nl-NL" dirty="0"/>
              <a:t> </a:t>
            </a:r>
            <a:r>
              <a:rPr lang="nl-NL" dirty="0" err="1"/>
              <a:t>result</a:t>
            </a:r>
            <a:endParaRPr lang="nl-NL" dirty="0"/>
          </a:p>
          <a:p>
            <a:r>
              <a:rPr lang="nl-NL" dirty="0" err="1"/>
              <a:t>Zahroh</a:t>
            </a:r>
            <a:r>
              <a:rPr lang="nl-NL" dirty="0"/>
              <a:t> ‘</a:t>
            </a:r>
            <a:r>
              <a:rPr lang="nl-NL" dirty="0" err="1"/>
              <a:t>wins</a:t>
            </a:r>
            <a:r>
              <a:rPr lang="nl-NL" dirty="0"/>
              <a:t>’, </a:t>
            </a:r>
            <a:r>
              <a:rPr lang="nl-NL" dirty="0" err="1"/>
              <a:t>with</a:t>
            </a:r>
            <a:r>
              <a:rPr lang="nl-NL" dirty="0"/>
              <a:t> </a:t>
            </a:r>
            <a:r>
              <a:rPr lang="nl-NL" dirty="0" err="1"/>
              <a:t>being</a:t>
            </a:r>
            <a:r>
              <a:rPr lang="nl-NL" dirty="0"/>
              <a:t> 8.4% </a:t>
            </a:r>
            <a:r>
              <a:rPr lang="nl-NL" dirty="0" err="1"/>
              <a:t>after</a:t>
            </a:r>
            <a:r>
              <a:rPr lang="nl-NL" dirty="0"/>
              <a:t> </a:t>
            </a:r>
            <a:r>
              <a:rPr lang="nl-NL" dirty="0" err="1"/>
              <a:t>poststratification</a:t>
            </a:r>
            <a:r>
              <a:rPr lang="nl-NL" dirty="0"/>
              <a:t> </a:t>
            </a:r>
          </a:p>
          <a:p>
            <a:r>
              <a:rPr lang="nl-NL" dirty="0"/>
              <a:t>	Kirsten: 8.5%</a:t>
            </a:r>
          </a:p>
        </p:txBody>
      </p:sp>
    </p:spTree>
    <p:extLst>
      <p:ext uri="{BB962C8B-B14F-4D97-AF65-F5344CB8AC3E}">
        <p14:creationId xmlns:p14="http://schemas.microsoft.com/office/powerpoint/2010/main" val="2149173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CCBFA2F6-6741-304A-A249-1CE4D30E47AC}"/>
              </a:ext>
            </a:extLst>
          </p:cNvPr>
          <p:cNvSpPr>
            <a:spLocks noGrp="1" noChangeArrowheads="1"/>
          </p:cNvSpPr>
          <p:nvPr>
            <p:ph type="title"/>
          </p:nvPr>
        </p:nvSpPr>
        <p:spPr/>
        <p:txBody>
          <a:bodyPr/>
          <a:lstStyle/>
          <a:p>
            <a:pPr eaLnBrk="1" hangingPunct="1"/>
            <a:r>
              <a:rPr lang="en-US" altLang="nl-NL" sz="2800"/>
              <a:t>Total Survey Error/Cornerstones of Survey Research (see Hox et al., 2008)</a:t>
            </a:r>
            <a:endParaRPr lang="nl-NL" altLang="nl-NL" sz="2800"/>
          </a:p>
        </p:txBody>
      </p:sp>
      <p:sp>
        <p:nvSpPr>
          <p:cNvPr id="39939" name="Rectangle 3">
            <a:extLst>
              <a:ext uri="{FF2B5EF4-FFF2-40B4-BE49-F238E27FC236}">
                <a16:creationId xmlns:a16="http://schemas.microsoft.com/office/drawing/2014/main" id="{CB354F11-3439-5C47-BA72-D14DBF9AA353}"/>
              </a:ext>
            </a:extLst>
          </p:cNvPr>
          <p:cNvSpPr>
            <a:spLocks noChangeArrowheads="1"/>
          </p:cNvSpPr>
          <p:nvPr/>
        </p:nvSpPr>
        <p:spPr bwMode="auto">
          <a:xfrm>
            <a:off x="2640013" y="2133600"/>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Coverage error</a:t>
            </a:r>
            <a:endParaRPr lang="nl-NL" altLang="nl-NL" sz="1800">
              <a:latin typeface="Tahoma" panose="020B0604030504040204" pitchFamily="34" charset="0"/>
            </a:endParaRPr>
          </a:p>
        </p:txBody>
      </p:sp>
      <p:sp>
        <p:nvSpPr>
          <p:cNvPr id="39940" name="Rectangle 5">
            <a:extLst>
              <a:ext uri="{FF2B5EF4-FFF2-40B4-BE49-F238E27FC236}">
                <a16:creationId xmlns:a16="http://schemas.microsoft.com/office/drawing/2014/main" id="{8853D976-BCAE-644E-9839-06DD7672C037}"/>
              </a:ext>
            </a:extLst>
          </p:cNvPr>
          <p:cNvSpPr>
            <a:spLocks noChangeArrowheads="1"/>
          </p:cNvSpPr>
          <p:nvPr/>
        </p:nvSpPr>
        <p:spPr bwMode="auto">
          <a:xfrm>
            <a:off x="5664200" y="2133600"/>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Sampling error</a:t>
            </a:r>
            <a:endParaRPr lang="nl-NL" altLang="nl-NL" sz="1800">
              <a:latin typeface="Tahoma" panose="020B0604030504040204" pitchFamily="34" charset="0"/>
            </a:endParaRPr>
          </a:p>
        </p:txBody>
      </p:sp>
      <p:sp>
        <p:nvSpPr>
          <p:cNvPr id="39941" name="Rectangle 6">
            <a:extLst>
              <a:ext uri="{FF2B5EF4-FFF2-40B4-BE49-F238E27FC236}">
                <a16:creationId xmlns:a16="http://schemas.microsoft.com/office/drawing/2014/main" id="{771DCA36-6447-694F-8A66-15054B7A5E9C}"/>
              </a:ext>
            </a:extLst>
          </p:cNvPr>
          <p:cNvSpPr>
            <a:spLocks noChangeArrowheads="1"/>
          </p:cNvSpPr>
          <p:nvPr/>
        </p:nvSpPr>
        <p:spPr bwMode="auto">
          <a:xfrm>
            <a:off x="2654300" y="3933825"/>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Nonresponse error</a:t>
            </a:r>
            <a:endParaRPr lang="nl-NL" altLang="nl-NL" sz="1800">
              <a:latin typeface="Tahoma" panose="020B0604030504040204" pitchFamily="34" charset="0"/>
            </a:endParaRPr>
          </a:p>
        </p:txBody>
      </p:sp>
      <p:sp>
        <p:nvSpPr>
          <p:cNvPr id="39942" name="Rectangle 7">
            <a:extLst>
              <a:ext uri="{FF2B5EF4-FFF2-40B4-BE49-F238E27FC236}">
                <a16:creationId xmlns:a16="http://schemas.microsoft.com/office/drawing/2014/main" id="{C77A9D65-B4AE-1B41-A287-B4A9CB9D00C4}"/>
              </a:ext>
            </a:extLst>
          </p:cNvPr>
          <p:cNvSpPr>
            <a:spLocks noChangeArrowheads="1"/>
          </p:cNvSpPr>
          <p:nvPr/>
        </p:nvSpPr>
        <p:spPr bwMode="auto">
          <a:xfrm>
            <a:off x="5664200" y="3933825"/>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Measurement error</a:t>
            </a:r>
            <a:endParaRPr lang="nl-NL" altLang="nl-NL" sz="1800">
              <a:latin typeface="Tahoma" panose="020B0604030504040204" pitchFamily="34" charset="0"/>
            </a:endParaRPr>
          </a:p>
        </p:txBody>
      </p:sp>
      <p:sp>
        <p:nvSpPr>
          <p:cNvPr id="39943" name="Rectangle 9">
            <a:extLst>
              <a:ext uri="{FF2B5EF4-FFF2-40B4-BE49-F238E27FC236}">
                <a16:creationId xmlns:a16="http://schemas.microsoft.com/office/drawing/2014/main" id="{BA1DE84E-53CA-E342-8BB2-14AE0E3C7EFD}"/>
              </a:ext>
            </a:extLst>
          </p:cNvPr>
          <p:cNvSpPr>
            <a:spLocks noChangeArrowheads="1"/>
          </p:cNvSpPr>
          <p:nvPr/>
        </p:nvSpPr>
        <p:spPr bwMode="auto">
          <a:xfrm>
            <a:off x="4583113" y="3357563"/>
            <a:ext cx="2017712" cy="576262"/>
          </a:xfrm>
          <a:prstGeom prst="rect">
            <a:avLst/>
          </a:prstGeom>
          <a:solidFill>
            <a:srgbClr val="FF0000"/>
          </a:solidFill>
          <a:ln w="12700"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nl-NL" sz="1800">
                <a:latin typeface="Tahoma" panose="020B0604030504040204" pitchFamily="34" charset="0"/>
              </a:rPr>
              <a:t>Costs</a:t>
            </a:r>
            <a:endParaRPr lang="nl-NL" altLang="nl-NL" sz="1800">
              <a:latin typeface="Tahoma" panose="020B060403050404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66BD2F17-6419-5E45-8989-71B3B72CC61A}"/>
              </a:ext>
            </a:extLst>
          </p:cNvPr>
          <p:cNvSpPr>
            <a:spLocks noGrp="1" noChangeArrowheads="1"/>
          </p:cNvSpPr>
          <p:nvPr>
            <p:ph type="title"/>
          </p:nvPr>
        </p:nvSpPr>
        <p:spPr/>
        <p:txBody>
          <a:bodyPr/>
          <a:lstStyle/>
          <a:p>
            <a:pPr eaLnBrk="1" hangingPunct="1"/>
            <a:r>
              <a:rPr lang="en-US" altLang="nl-NL"/>
              <a:t>Coverage in Big Data </a:t>
            </a:r>
            <a:endParaRPr lang="nl-NL" altLang="nl-NL"/>
          </a:p>
        </p:txBody>
      </p:sp>
      <p:sp>
        <p:nvSpPr>
          <p:cNvPr id="40963" name="Content Placeholder 2">
            <a:extLst>
              <a:ext uri="{FF2B5EF4-FFF2-40B4-BE49-F238E27FC236}">
                <a16:creationId xmlns:a16="http://schemas.microsoft.com/office/drawing/2014/main" id="{219894D0-8202-1843-8CDB-58C2A19CF3AC}"/>
              </a:ext>
            </a:extLst>
          </p:cNvPr>
          <p:cNvSpPr>
            <a:spLocks noGrp="1" noChangeArrowheads="1"/>
          </p:cNvSpPr>
          <p:nvPr>
            <p:ph idx="1"/>
          </p:nvPr>
        </p:nvSpPr>
        <p:spPr/>
        <p:txBody>
          <a:bodyPr/>
          <a:lstStyle/>
          <a:p>
            <a:pPr eaLnBrk="1" hangingPunct="1"/>
            <a:r>
              <a:rPr lang="en-US" altLang="nl-NL"/>
              <a:t>Does the sampling frame include all units of the population?</a:t>
            </a:r>
          </a:p>
          <a:p>
            <a:pPr eaLnBrk="1" hangingPunct="1"/>
            <a:endParaRPr lang="nl-NL" altLang="nl-NL"/>
          </a:p>
        </p:txBody>
      </p:sp>
      <p:graphicFrame>
        <p:nvGraphicFramePr>
          <p:cNvPr id="4" name="Table 3">
            <a:extLst>
              <a:ext uri="{FF2B5EF4-FFF2-40B4-BE49-F238E27FC236}">
                <a16:creationId xmlns:a16="http://schemas.microsoft.com/office/drawing/2014/main" id="{63006212-1FCE-2643-9D08-CB147FC55819}"/>
              </a:ext>
            </a:extLst>
          </p:cNvPr>
          <p:cNvGraphicFramePr>
            <a:graphicFrameLocks noGrp="1"/>
          </p:cNvGraphicFramePr>
          <p:nvPr/>
        </p:nvGraphicFramePr>
        <p:xfrm>
          <a:off x="1631950" y="2565400"/>
          <a:ext cx="8928100" cy="4289424"/>
        </p:xfrm>
        <a:graphic>
          <a:graphicData uri="http://schemas.openxmlformats.org/drawingml/2006/table">
            <a:tbl>
              <a:tblPr firstRow="1" bandRow="1">
                <a:tableStyleId>{5C22544A-7EE6-4342-B048-85BDC9FD1C3A}</a:tableStyleId>
              </a:tblPr>
              <a:tblGrid>
                <a:gridCol w="1656019">
                  <a:extLst>
                    <a:ext uri="{9D8B030D-6E8A-4147-A177-3AD203B41FA5}">
                      <a16:colId xmlns:a16="http://schemas.microsoft.com/office/drawing/2014/main" val="20000"/>
                    </a:ext>
                  </a:extLst>
                </a:gridCol>
                <a:gridCol w="3456039">
                  <a:extLst>
                    <a:ext uri="{9D8B030D-6E8A-4147-A177-3AD203B41FA5}">
                      <a16:colId xmlns:a16="http://schemas.microsoft.com/office/drawing/2014/main" val="20001"/>
                    </a:ext>
                  </a:extLst>
                </a:gridCol>
                <a:gridCol w="1584018">
                  <a:extLst>
                    <a:ext uri="{9D8B030D-6E8A-4147-A177-3AD203B41FA5}">
                      <a16:colId xmlns:a16="http://schemas.microsoft.com/office/drawing/2014/main" val="20002"/>
                    </a:ext>
                  </a:extLst>
                </a:gridCol>
                <a:gridCol w="2232024">
                  <a:extLst>
                    <a:ext uri="{9D8B030D-6E8A-4147-A177-3AD203B41FA5}">
                      <a16:colId xmlns:a16="http://schemas.microsoft.com/office/drawing/2014/main" val="20003"/>
                    </a:ext>
                  </a:extLst>
                </a:gridCol>
              </a:tblGrid>
              <a:tr h="914426">
                <a:tc>
                  <a:txBody>
                    <a:bodyPr/>
                    <a:lstStyle/>
                    <a:p>
                      <a:endParaRPr lang="nl-NL" sz="1800" dirty="0"/>
                    </a:p>
                  </a:txBody>
                  <a:tcPr marL="91431" marR="91431" marT="45721" marB="45721"/>
                </a:tc>
                <a:tc>
                  <a:txBody>
                    <a:bodyPr/>
                    <a:lstStyle/>
                    <a:p>
                      <a:r>
                        <a:rPr lang="en-US" sz="1800" dirty="0"/>
                        <a:t>High</a:t>
                      </a:r>
                      <a:r>
                        <a:rPr lang="en-US" sz="1800" baseline="0" dirty="0"/>
                        <a:t> coverage?</a:t>
                      </a:r>
                      <a:r>
                        <a:rPr lang="en-US" sz="1800" dirty="0"/>
                        <a:t> </a:t>
                      </a:r>
                      <a:endParaRPr lang="nl-NL" sz="1800" dirty="0"/>
                    </a:p>
                  </a:txBody>
                  <a:tcPr marL="91431" marR="91431" marT="45721" marB="45721"/>
                </a:tc>
                <a:tc>
                  <a:txBody>
                    <a:bodyPr/>
                    <a:lstStyle/>
                    <a:p>
                      <a:r>
                        <a:rPr lang="en-US" sz="1800" dirty="0"/>
                        <a:t>Difference frame /population</a:t>
                      </a:r>
                      <a:endParaRPr lang="nl-NL" sz="1800" dirty="0"/>
                    </a:p>
                  </a:txBody>
                  <a:tcPr marL="91431" marR="91431" marT="45721" marB="45721"/>
                </a:tc>
                <a:tc>
                  <a:txBody>
                    <a:bodyPr/>
                    <a:lstStyle/>
                    <a:p>
                      <a:r>
                        <a:rPr lang="en-US" sz="1800" dirty="0"/>
                        <a:t>Adjustment possible</a:t>
                      </a:r>
                      <a:endParaRPr lang="nl-NL" sz="1800" dirty="0"/>
                    </a:p>
                  </a:txBody>
                  <a:tcPr marL="91431" marR="91431" marT="45721" marB="45721"/>
                </a:tc>
                <a:extLst>
                  <a:ext uri="{0D108BD9-81ED-4DB2-BD59-A6C34878D82A}">
                    <a16:rowId xmlns:a16="http://schemas.microsoft.com/office/drawing/2014/main" val="10000"/>
                  </a:ext>
                </a:extLst>
              </a:tr>
              <a:tr h="1088710">
                <a:tc>
                  <a:txBody>
                    <a:bodyPr/>
                    <a:lstStyle/>
                    <a:p>
                      <a:r>
                        <a:rPr lang="en-US" sz="1800" dirty="0"/>
                        <a:t>Administrative data</a:t>
                      </a:r>
                      <a:endParaRPr lang="nl-NL" sz="1800" dirty="0"/>
                    </a:p>
                  </a:txBody>
                  <a:tcPr marL="91431" marR="91431" marT="45721" marB="45721"/>
                </a:tc>
                <a:tc>
                  <a:txBody>
                    <a:bodyPr/>
                    <a:lstStyle/>
                    <a:p>
                      <a:r>
                        <a:rPr lang="en-US" sz="1800" dirty="0"/>
                        <a:t>yes, except for people that are not registered,</a:t>
                      </a:r>
                      <a:r>
                        <a:rPr lang="en-US" sz="1800" baseline="0" dirty="0"/>
                        <a:t> e.g. illegals, homeless</a:t>
                      </a:r>
                      <a:endParaRPr lang="nl-NL" sz="1800" dirty="0"/>
                    </a:p>
                  </a:txBody>
                  <a:tcPr marL="91431" marR="91431" marT="45721" marB="45721"/>
                </a:tc>
                <a:tc>
                  <a:txBody>
                    <a:bodyPr/>
                    <a:lstStyle/>
                    <a:p>
                      <a:r>
                        <a:rPr lang="en-US" sz="1800" dirty="0"/>
                        <a:t>++</a:t>
                      </a:r>
                      <a:endParaRPr lang="nl-NL" sz="1800" dirty="0"/>
                    </a:p>
                  </a:txBody>
                  <a:tcPr marL="91431" marR="91431" marT="45721" marB="45721"/>
                </a:tc>
                <a:tc>
                  <a:txBody>
                    <a:bodyPr/>
                    <a:lstStyle/>
                    <a:p>
                      <a:r>
                        <a:rPr lang="en-US" sz="1800" dirty="0"/>
                        <a:t>Via snowball sample</a:t>
                      </a:r>
                      <a:endParaRPr lang="nl-NL" sz="1800" dirty="0"/>
                    </a:p>
                  </a:txBody>
                  <a:tcPr marL="91431" marR="91431" marT="45721" marB="45721"/>
                </a:tc>
                <a:extLst>
                  <a:ext uri="{0D108BD9-81ED-4DB2-BD59-A6C34878D82A}">
                    <a16:rowId xmlns:a16="http://schemas.microsoft.com/office/drawing/2014/main" val="10001"/>
                  </a:ext>
                </a:extLst>
              </a:tr>
              <a:tr h="762096">
                <a:tc>
                  <a:txBody>
                    <a:bodyPr/>
                    <a:lstStyle/>
                    <a:p>
                      <a:r>
                        <a:rPr lang="en-US" sz="1800" dirty="0"/>
                        <a:t>Transaction data</a:t>
                      </a:r>
                      <a:endParaRPr lang="nl-NL" sz="1800" dirty="0"/>
                    </a:p>
                  </a:txBody>
                  <a:tcPr marL="91431" marR="91431" marT="45721" marB="45721"/>
                </a:tc>
                <a:tc>
                  <a:txBody>
                    <a:bodyPr/>
                    <a:lstStyle/>
                    <a:p>
                      <a:r>
                        <a:rPr lang="en-US" sz="1800" dirty="0"/>
                        <a:t>Only those that pay with cards</a:t>
                      </a:r>
                      <a:endParaRPr lang="nl-NL" sz="1800" dirty="0"/>
                    </a:p>
                  </a:txBody>
                  <a:tcPr marL="91431" marR="91431" marT="45721" marB="45721"/>
                </a:tc>
                <a:tc>
                  <a:txBody>
                    <a:bodyPr/>
                    <a:lstStyle/>
                    <a:p>
                      <a:r>
                        <a:rPr lang="en-US" sz="1800" dirty="0"/>
                        <a:t>+</a:t>
                      </a:r>
                      <a:endParaRPr lang="nl-NL" sz="1800" dirty="0"/>
                    </a:p>
                  </a:txBody>
                  <a:tcPr marL="91431" marR="91431" marT="45721" marB="45721"/>
                </a:tc>
                <a:tc>
                  <a:txBody>
                    <a:bodyPr/>
                    <a:lstStyle/>
                    <a:p>
                      <a:r>
                        <a:rPr lang="en-US" sz="1800" dirty="0"/>
                        <a:t>Cash survey/observation</a:t>
                      </a:r>
                      <a:endParaRPr lang="nl-NL" sz="1800" dirty="0"/>
                    </a:p>
                  </a:txBody>
                  <a:tcPr marL="91431" marR="91431" marT="45721" marB="45721"/>
                </a:tc>
                <a:extLst>
                  <a:ext uri="{0D108BD9-81ED-4DB2-BD59-A6C34878D82A}">
                    <a16:rowId xmlns:a16="http://schemas.microsoft.com/office/drawing/2014/main" val="10002"/>
                  </a:ext>
                </a:extLst>
              </a:tr>
              <a:tr h="762096">
                <a:tc>
                  <a:txBody>
                    <a:bodyPr/>
                    <a:lstStyle/>
                    <a:p>
                      <a:r>
                        <a:rPr lang="en-US" sz="1800" dirty="0"/>
                        <a:t>Social media data</a:t>
                      </a:r>
                      <a:endParaRPr lang="nl-NL" sz="1800" dirty="0"/>
                    </a:p>
                  </a:txBody>
                  <a:tcPr marL="91431" marR="91431" marT="45721" marB="45721"/>
                </a:tc>
                <a:tc>
                  <a:txBody>
                    <a:bodyPr/>
                    <a:lstStyle/>
                    <a:p>
                      <a:r>
                        <a:rPr lang="en-US" sz="1800" dirty="0"/>
                        <a:t>Only those that are on social media</a:t>
                      </a:r>
                      <a:endParaRPr lang="nl-NL" sz="1800" dirty="0"/>
                    </a:p>
                  </a:txBody>
                  <a:tcPr marL="91431" marR="91431" marT="45721" marB="45721"/>
                </a:tc>
                <a:tc>
                  <a:txBody>
                    <a:bodyPr/>
                    <a:lstStyle/>
                    <a:p>
                      <a:r>
                        <a:rPr lang="en-US" sz="1800" dirty="0"/>
                        <a:t>-</a:t>
                      </a:r>
                      <a:endParaRPr lang="nl-NL" sz="1800" dirty="0"/>
                    </a:p>
                  </a:txBody>
                  <a:tcPr marL="91431" marR="91431" marT="45721" marB="45721"/>
                </a:tc>
                <a:tc>
                  <a:txBody>
                    <a:bodyPr/>
                    <a:lstStyle/>
                    <a:p>
                      <a:r>
                        <a:rPr lang="en-US" sz="1800" dirty="0"/>
                        <a:t>General population survey</a:t>
                      </a:r>
                      <a:endParaRPr lang="nl-NL" sz="1800" dirty="0"/>
                    </a:p>
                  </a:txBody>
                  <a:tcPr marL="91431" marR="91431" marT="45721" marB="45721"/>
                </a:tc>
                <a:extLst>
                  <a:ext uri="{0D108BD9-81ED-4DB2-BD59-A6C34878D82A}">
                    <a16:rowId xmlns:a16="http://schemas.microsoft.com/office/drawing/2014/main" val="10003"/>
                  </a:ext>
                </a:extLst>
              </a:tr>
              <a:tr h="762096">
                <a:tc>
                  <a:txBody>
                    <a:bodyPr/>
                    <a:lstStyle/>
                    <a:p>
                      <a:r>
                        <a:rPr lang="en-US" sz="1800" dirty="0"/>
                        <a:t>Sensor data</a:t>
                      </a:r>
                      <a:endParaRPr lang="nl-NL" sz="1800" dirty="0"/>
                    </a:p>
                  </a:txBody>
                  <a:tcPr marL="91431" marR="91431" marT="45721" marB="45721"/>
                </a:tc>
                <a:tc>
                  <a:txBody>
                    <a:bodyPr/>
                    <a:lstStyle/>
                    <a:p>
                      <a:r>
                        <a:rPr lang="en-US" sz="1800" dirty="0"/>
                        <a:t>Only those that wear sensors and allow you to track them</a:t>
                      </a:r>
                      <a:endParaRPr lang="nl-NL" sz="1800" dirty="0"/>
                    </a:p>
                  </a:txBody>
                  <a:tcPr marL="91431" marR="91431" marT="45721" marB="45721"/>
                </a:tc>
                <a:tc>
                  <a:txBody>
                    <a:bodyPr/>
                    <a:lstStyle/>
                    <a:p>
                      <a:r>
                        <a:rPr lang="en-US" sz="1800" dirty="0"/>
                        <a:t>-</a:t>
                      </a:r>
                      <a:endParaRPr lang="nl-NL" sz="1800" dirty="0"/>
                    </a:p>
                  </a:txBody>
                  <a:tcPr marL="91431" marR="91431" marT="45721" marB="45721"/>
                </a:tc>
                <a:tc>
                  <a:txBody>
                    <a:bodyPr/>
                    <a:lstStyle/>
                    <a:p>
                      <a:r>
                        <a:rPr lang="en-US" sz="1800" dirty="0"/>
                        <a:t>Nonresponse survey</a:t>
                      </a:r>
                      <a:endParaRPr lang="nl-NL" sz="1800" dirty="0"/>
                    </a:p>
                  </a:txBody>
                  <a:tcPr marL="91431" marR="91431" marT="45721" marB="45721"/>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76123162-BD85-8440-AD8F-E39BB703793B}"/>
              </a:ext>
            </a:extLst>
          </p:cNvPr>
          <p:cNvSpPr>
            <a:spLocks noGrp="1" noChangeArrowheads="1"/>
          </p:cNvSpPr>
          <p:nvPr>
            <p:ph type="title"/>
          </p:nvPr>
        </p:nvSpPr>
        <p:spPr/>
        <p:txBody>
          <a:bodyPr/>
          <a:lstStyle/>
          <a:p>
            <a:pPr eaLnBrk="1" hangingPunct="1"/>
            <a:r>
              <a:rPr lang="en-US" altLang="nl-NL"/>
              <a:t>Sampling in Big Data</a:t>
            </a:r>
            <a:endParaRPr lang="nl-NL" altLang="nl-NL"/>
          </a:p>
        </p:txBody>
      </p:sp>
      <p:sp>
        <p:nvSpPr>
          <p:cNvPr id="3" name="Content Placeholder 2">
            <a:extLst>
              <a:ext uri="{FF2B5EF4-FFF2-40B4-BE49-F238E27FC236}">
                <a16:creationId xmlns:a16="http://schemas.microsoft.com/office/drawing/2014/main" id="{CEE00AA0-D02A-FD49-9F1C-D789E51EEF03}"/>
              </a:ext>
            </a:extLst>
          </p:cNvPr>
          <p:cNvSpPr>
            <a:spLocks noGrp="1"/>
          </p:cNvSpPr>
          <p:nvPr>
            <p:ph idx="1"/>
          </p:nvPr>
        </p:nvSpPr>
        <p:spPr>
          <a:xfrm>
            <a:off x="838200" y="1663700"/>
            <a:ext cx="10515600" cy="4351338"/>
          </a:xfrm>
        </p:spPr>
        <p:txBody>
          <a:bodyPr rtlCol="0">
            <a:normAutofit/>
          </a:bodyPr>
          <a:lstStyle/>
          <a:p>
            <a:pPr eaLnBrk="1" fontAlgn="auto" hangingPunct="1">
              <a:spcAft>
                <a:spcPts val="0"/>
              </a:spcAft>
              <a:defRPr/>
            </a:pPr>
            <a:r>
              <a:rPr lang="en-US" dirty="0"/>
              <a:t>No differences between big data and survey data</a:t>
            </a:r>
          </a:p>
          <a:p>
            <a:pPr eaLnBrk="1" fontAlgn="auto" hangingPunct="1">
              <a:spcAft>
                <a:spcPts val="0"/>
              </a:spcAft>
              <a:defRPr/>
            </a:pPr>
            <a:r>
              <a:rPr lang="en-US" dirty="0"/>
              <a:t>Is sampling necessary?</a:t>
            </a:r>
          </a:p>
          <a:p>
            <a:pPr marL="742950" lvl="2" indent="-342900" eaLnBrk="1" fontAlgn="auto" hangingPunct="1">
              <a:spcAft>
                <a:spcPts val="0"/>
              </a:spcAft>
              <a:buSzPct val="75000"/>
              <a:buFont typeface="Monotype Sorts" pitchFamily="28" charset="2"/>
              <a:buChar char="u"/>
              <a:defRPr/>
            </a:pPr>
            <a:r>
              <a:rPr lang="en-US" dirty="0"/>
              <a:t>Often no additional costs for using census instead of sample</a:t>
            </a:r>
          </a:p>
          <a:p>
            <a:pPr eaLnBrk="1" fontAlgn="auto" hangingPunct="1">
              <a:spcAft>
                <a:spcPts val="0"/>
              </a:spcAft>
              <a:defRPr/>
            </a:pPr>
            <a:r>
              <a:rPr lang="en-US" dirty="0"/>
              <a:t>Often the unit of observation is not the individual</a:t>
            </a:r>
          </a:p>
          <a:p>
            <a:pPr lvl="1" eaLnBrk="1" fontAlgn="auto" hangingPunct="1">
              <a:spcAft>
                <a:spcPts val="0"/>
              </a:spcAft>
              <a:defRPr/>
            </a:pPr>
            <a:r>
              <a:rPr lang="en-US" dirty="0"/>
              <a:t>Transaction with transaction data</a:t>
            </a:r>
          </a:p>
          <a:p>
            <a:pPr lvl="1" eaLnBrk="1" fontAlgn="auto" hangingPunct="1">
              <a:spcAft>
                <a:spcPts val="0"/>
              </a:spcAft>
              <a:defRPr/>
            </a:pPr>
            <a:r>
              <a:rPr lang="en-US" dirty="0"/>
              <a:t>Verbal comment with social media data</a:t>
            </a:r>
          </a:p>
          <a:p>
            <a:pPr lvl="1" eaLnBrk="1" fontAlgn="auto" hangingPunct="1">
              <a:spcAft>
                <a:spcPts val="0"/>
              </a:spcAft>
              <a:defRPr/>
            </a:pPr>
            <a:r>
              <a:rPr lang="en-US" dirty="0"/>
              <a:t>Data capture point with sensor data</a:t>
            </a:r>
          </a:p>
          <a:p>
            <a:pPr lvl="2" eaLnBrk="1" fontAlgn="auto" hangingPunct="1">
              <a:spcAft>
                <a:spcPts val="0"/>
              </a:spcAft>
              <a:defRPr/>
            </a:pPr>
            <a:r>
              <a:rPr lang="en-US" dirty="0"/>
              <a:t>Recode into individual data</a:t>
            </a:r>
          </a:p>
          <a:p>
            <a:pPr lvl="2" eaLnBrk="1" fontAlgn="auto" hangingPunct="1">
              <a:spcAft>
                <a:spcPts val="0"/>
              </a:spcAft>
              <a:defRPr/>
            </a:pPr>
            <a:r>
              <a:rPr lang="en-US" dirty="0"/>
              <a:t>Dependent observations (many observations from few individuals)</a:t>
            </a:r>
          </a:p>
          <a:p>
            <a:pPr eaLnBrk="1" fontAlgn="auto" hangingPunct="1">
              <a:spcAft>
                <a:spcPts val="0"/>
              </a:spcAft>
              <a:defRPr/>
            </a:pPr>
            <a:endParaRPr lang="en-US" dirty="0"/>
          </a:p>
        </p:txBody>
      </p:sp>
      <p:graphicFrame>
        <p:nvGraphicFramePr>
          <p:cNvPr id="4" name="Table 3">
            <a:extLst>
              <a:ext uri="{FF2B5EF4-FFF2-40B4-BE49-F238E27FC236}">
                <a16:creationId xmlns:a16="http://schemas.microsoft.com/office/drawing/2014/main" id="{731CE5D0-85E3-7444-A85A-EABAD3530821}"/>
              </a:ext>
            </a:extLst>
          </p:cNvPr>
          <p:cNvGraphicFramePr>
            <a:graphicFrameLocks noGrp="1"/>
          </p:cNvGraphicFramePr>
          <p:nvPr/>
        </p:nvGraphicFramePr>
        <p:xfrm>
          <a:off x="1919288" y="5386388"/>
          <a:ext cx="8640762" cy="1487487"/>
        </p:xfrm>
        <a:graphic>
          <a:graphicData uri="http://schemas.openxmlformats.org/drawingml/2006/table">
            <a:tbl>
              <a:tblPr firstRow="1" bandRow="1">
                <a:tableStyleId>{5C22544A-7EE6-4342-B048-85BDC9FD1C3A}</a:tableStyleId>
              </a:tblPr>
              <a:tblGrid>
                <a:gridCol w="4416390">
                  <a:extLst>
                    <a:ext uri="{9D8B030D-6E8A-4147-A177-3AD203B41FA5}">
                      <a16:colId xmlns:a16="http://schemas.microsoft.com/office/drawing/2014/main" val="20000"/>
                    </a:ext>
                  </a:extLst>
                </a:gridCol>
                <a:gridCol w="4224372">
                  <a:extLst>
                    <a:ext uri="{9D8B030D-6E8A-4147-A177-3AD203B41FA5}">
                      <a16:colId xmlns:a16="http://schemas.microsoft.com/office/drawing/2014/main" val="20001"/>
                    </a:ext>
                  </a:extLst>
                </a:gridCol>
              </a:tblGrid>
              <a:tr h="365805">
                <a:tc>
                  <a:txBody>
                    <a:bodyPr/>
                    <a:lstStyle/>
                    <a:p>
                      <a:r>
                        <a:rPr lang="en-US" sz="1800" b="0" dirty="0">
                          <a:solidFill>
                            <a:schemeClr val="tx1"/>
                          </a:solidFill>
                        </a:rPr>
                        <a:t>Administrative data</a:t>
                      </a:r>
                      <a:endParaRPr lang="nl-NL" sz="1800" b="0" dirty="0">
                        <a:solidFill>
                          <a:schemeClr val="tx1"/>
                        </a:solidFill>
                      </a:endParaRPr>
                    </a:p>
                  </a:txBody>
                  <a:tcPr marL="91438" marR="91438" marT="45726" marB="45726"/>
                </a:tc>
                <a:tc>
                  <a:txBody>
                    <a:bodyPr/>
                    <a:lstStyle/>
                    <a:p>
                      <a:r>
                        <a:rPr lang="en-US" sz="1800" b="0" dirty="0">
                          <a:solidFill>
                            <a:schemeClr val="tx1"/>
                          </a:solidFill>
                        </a:rPr>
                        <a:t>++</a:t>
                      </a:r>
                      <a:endParaRPr lang="nl-NL" sz="1800" b="0" dirty="0">
                        <a:solidFill>
                          <a:schemeClr val="tx1"/>
                        </a:solidFill>
                      </a:endParaRPr>
                    </a:p>
                  </a:txBody>
                  <a:tcPr marL="91438" marR="91438" marT="45726" marB="45726"/>
                </a:tc>
                <a:extLst>
                  <a:ext uri="{0D108BD9-81ED-4DB2-BD59-A6C34878D82A}">
                    <a16:rowId xmlns:a16="http://schemas.microsoft.com/office/drawing/2014/main" val="10000"/>
                  </a:ext>
                </a:extLst>
              </a:tr>
              <a:tr h="373894">
                <a:tc>
                  <a:txBody>
                    <a:bodyPr/>
                    <a:lstStyle/>
                    <a:p>
                      <a:r>
                        <a:rPr lang="en-US" sz="1800" dirty="0"/>
                        <a:t>Transaction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1"/>
                  </a:ext>
                </a:extLst>
              </a:tr>
              <a:tr h="373894">
                <a:tc>
                  <a:txBody>
                    <a:bodyPr/>
                    <a:lstStyle/>
                    <a:p>
                      <a:r>
                        <a:rPr lang="en-US" sz="1800" dirty="0"/>
                        <a:t>Social media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2"/>
                  </a:ext>
                </a:extLst>
              </a:tr>
              <a:tr h="373894">
                <a:tc>
                  <a:txBody>
                    <a:bodyPr/>
                    <a:lstStyle/>
                    <a:p>
                      <a:r>
                        <a:rPr lang="en-US" sz="1800" dirty="0"/>
                        <a:t>Sensor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3CB9511A-6F26-664D-A145-5738129EA0DB}"/>
              </a:ext>
            </a:extLst>
          </p:cNvPr>
          <p:cNvSpPr>
            <a:spLocks noGrp="1" noChangeArrowheads="1"/>
          </p:cNvSpPr>
          <p:nvPr>
            <p:ph type="title"/>
          </p:nvPr>
        </p:nvSpPr>
        <p:spPr/>
        <p:txBody>
          <a:bodyPr/>
          <a:lstStyle/>
          <a:p>
            <a:pPr eaLnBrk="1" hangingPunct="1"/>
            <a:r>
              <a:rPr lang="en-US" altLang="nl-NL"/>
              <a:t>Nonresponse in Big Data</a:t>
            </a:r>
            <a:endParaRPr lang="nl-NL" altLang="nl-NL"/>
          </a:p>
        </p:txBody>
      </p:sp>
      <p:sp>
        <p:nvSpPr>
          <p:cNvPr id="43011" name="Content Placeholder 2">
            <a:extLst>
              <a:ext uri="{FF2B5EF4-FFF2-40B4-BE49-F238E27FC236}">
                <a16:creationId xmlns:a16="http://schemas.microsoft.com/office/drawing/2014/main" id="{452627FB-9ADE-394F-BEAE-0550C569C1B5}"/>
              </a:ext>
            </a:extLst>
          </p:cNvPr>
          <p:cNvSpPr>
            <a:spLocks noGrp="1" noChangeArrowheads="1"/>
          </p:cNvSpPr>
          <p:nvPr>
            <p:ph idx="1"/>
          </p:nvPr>
        </p:nvSpPr>
        <p:spPr>
          <a:xfrm>
            <a:off x="865188" y="1484313"/>
            <a:ext cx="10515600" cy="4351337"/>
          </a:xfrm>
        </p:spPr>
        <p:txBody>
          <a:bodyPr/>
          <a:lstStyle/>
          <a:p>
            <a:pPr eaLnBrk="1" hangingPunct="1"/>
            <a:r>
              <a:rPr lang="en-US" altLang="nl-NL"/>
              <a:t>Sampled but not collected</a:t>
            </a:r>
          </a:p>
          <a:p>
            <a:pPr eaLnBrk="1" hangingPunct="1"/>
            <a:r>
              <a:rPr lang="en-US" altLang="nl-NL"/>
              <a:t>In principle, there is no non response in big data</a:t>
            </a:r>
          </a:p>
          <a:p>
            <a:pPr eaLnBrk="1" hangingPunct="1"/>
            <a:r>
              <a:rPr lang="en-US" altLang="nl-NL"/>
              <a:t>Nonresponse error/bias is an important issue in surveys</a:t>
            </a:r>
          </a:p>
          <a:p>
            <a:pPr eaLnBrk="1" hangingPunct="1"/>
            <a:r>
              <a:rPr lang="en-US" altLang="nl-NL"/>
              <a:t>Check</a:t>
            </a:r>
          </a:p>
          <a:p>
            <a:pPr lvl="1" eaLnBrk="1" hangingPunct="1"/>
            <a:r>
              <a:rPr lang="en-US" altLang="nl-NL"/>
              <a:t>Compare big data to external data</a:t>
            </a:r>
          </a:p>
          <a:p>
            <a:pPr lvl="1" eaLnBrk="1" hangingPunct="1"/>
            <a:r>
              <a:rPr lang="en-US" altLang="nl-NL"/>
              <a:t>Investigate internal variation within the data, e.g. difference in estimates by the number of verbal comments in social media data</a:t>
            </a:r>
          </a:p>
          <a:p>
            <a:pPr lvl="1" eaLnBrk="1" hangingPunct="1"/>
            <a:r>
              <a:rPr lang="en-US" altLang="nl-NL"/>
              <a:t>Examination of adjustment estimates, where each adjustment contains different assumptions about nonresponse</a:t>
            </a:r>
            <a:endParaRPr lang="nl-NL" altLang="nl-NL"/>
          </a:p>
        </p:txBody>
      </p:sp>
      <p:graphicFrame>
        <p:nvGraphicFramePr>
          <p:cNvPr id="4" name="Table 3">
            <a:extLst>
              <a:ext uri="{FF2B5EF4-FFF2-40B4-BE49-F238E27FC236}">
                <a16:creationId xmlns:a16="http://schemas.microsoft.com/office/drawing/2014/main" id="{B1314D75-DECA-E448-A858-A6C1DF5F7C23}"/>
              </a:ext>
            </a:extLst>
          </p:cNvPr>
          <p:cNvGraphicFramePr>
            <a:graphicFrameLocks noGrp="1"/>
          </p:cNvGraphicFramePr>
          <p:nvPr/>
        </p:nvGraphicFramePr>
        <p:xfrm>
          <a:off x="1919288" y="5386388"/>
          <a:ext cx="8640762" cy="1487487"/>
        </p:xfrm>
        <a:graphic>
          <a:graphicData uri="http://schemas.openxmlformats.org/drawingml/2006/table">
            <a:tbl>
              <a:tblPr firstRow="1" bandRow="1">
                <a:tableStyleId>{5C22544A-7EE6-4342-B048-85BDC9FD1C3A}</a:tableStyleId>
              </a:tblPr>
              <a:tblGrid>
                <a:gridCol w="4416390">
                  <a:extLst>
                    <a:ext uri="{9D8B030D-6E8A-4147-A177-3AD203B41FA5}">
                      <a16:colId xmlns:a16="http://schemas.microsoft.com/office/drawing/2014/main" val="20000"/>
                    </a:ext>
                  </a:extLst>
                </a:gridCol>
                <a:gridCol w="4224372">
                  <a:extLst>
                    <a:ext uri="{9D8B030D-6E8A-4147-A177-3AD203B41FA5}">
                      <a16:colId xmlns:a16="http://schemas.microsoft.com/office/drawing/2014/main" val="20001"/>
                    </a:ext>
                  </a:extLst>
                </a:gridCol>
              </a:tblGrid>
              <a:tr h="365805">
                <a:tc>
                  <a:txBody>
                    <a:bodyPr/>
                    <a:lstStyle/>
                    <a:p>
                      <a:r>
                        <a:rPr lang="en-US" sz="1800" b="0" dirty="0">
                          <a:solidFill>
                            <a:schemeClr val="tx1"/>
                          </a:solidFill>
                        </a:rPr>
                        <a:t>Administrative data</a:t>
                      </a:r>
                      <a:endParaRPr lang="nl-NL" sz="1800" b="0" dirty="0">
                        <a:solidFill>
                          <a:schemeClr val="tx1"/>
                        </a:solidFill>
                      </a:endParaRPr>
                    </a:p>
                  </a:txBody>
                  <a:tcPr marL="91438" marR="91438" marT="45726" marB="45726"/>
                </a:tc>
                <a:tc>
                  <a:txBody>
                    <a:bodyPr/>
                    <a:lstStyle/>
                    <a:p>
                      <a:r>
                        <a:rPr lang="en-US" sz="1800" b="0" dirty="0">
                          <a:solidFill>
                            <a:schemeClr val="tx1"/>
                          </a:solidFill>
                        </a:rPr>
                        <a:t>++</a:t>
                      </a:r>
                      <a:endParaRPr lang="nl-NL" sz="1800" b="0" dirty="0">
                        <a:solidFill>
                          <a:schemeClr val="tx1"/>
                        </a:solidFill>
                      </a:endParaRPr>
                    </a:p>
                  </a:txBody>
                  <a:tcPr marL="91438" marR="91438" marT="45726" marB="45726"/>
                </a:tc>
                <a:extLst>
                  <a:ext uri="{0D108BD9-81ED-4DB2-BD59-A6C34878D82A}">
                    <a16:rowId xmlns:a16="http://schemas.microsoft.com/office/drawing/2014/main" val="10000"/>
                  </a:ext>
                </a:extLst>
              </a:tr>
              <a:tr h="373894">
                <a:tc>
                  <a:txBody>
                    <a:bodyPr/>
                    <a:lstStyle/>
                    <a:p>
                      <a:r>
                        <a:rPr lang="en-US" sz="1800" dirty="0"/>
                        <a:t>Transaction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1"/>
                  </a:ext>
                </a:extLst>
              </a:tr>
              <a:tr h="373894">
                <a:tc>
                  <a:txBody>
                    <a:bodyPr/>
                    <a:lstStyle/>
                    <a:p>
                      <a:r>
                        <a:rPr lang="en-US" sz="1800" dirty="0"/>
                        <a:t>Social media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2"/>
                  </a:ext>
                </a:extLst>
              </a:tr>
              <a:tr h="373894">
                <a:tc>
                  <a:txBody>
                    <a:bodyPr/>
                    <a:lstStyle/>
                    <a:p>
                      <a:r>
                        <a:rPr lang="en-US" sz="1800" dirty="0"/>
                        <a:t>Sensor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DA89DA51-928D-7A44-BFE8-2209F5CA482F}"/>
              </a:ext>
            </a:extLst>
          </p:cNvPr>
          <p:cNvSpPr>
            <a:spLocks noGrp="1" noChangeArrowheads="1"/>
          </p:cNvSpPr>
          <p:nvPr>
            <p:ph type="title"/>
          </p:nvPr>
        </p:nvSpPr>
        <p:spPr/>
        <p:txBody>
          <a:bodyPr/>
          <a:lstStyle/>
          <a:p>
            <a:pPr eaLnBrk="1" hangingPunct="1"/>
            <a:r>
              <a:rPr lang="en-US" altLang="nl-NL"/>
              <a:t>Measurement in Big Data</a:t>
            </a:r>
            <a:endParaRPr lang="nl-NL" altLang="nl-NL"/>
          </a:p>
        </p:txBody>
      </p:sp>
      <p:sp>
        <p:nvSpPr>
          <p:cNvPr id="44035" name="Content Placeholder 2">
            <a:extLst>
              <a:ext uri="{FF2B5EF4-FFF2-40B4-BE49-F238E27FC236}">
                <a16:creationId xmlns:a16="http://schemas.microsoft.com/office/drawing/2014/main" id="{E21941C8-B393-D448-80AD-F60D6A11138C}"/>
              </a:ext>
            </a:extLst>
          </p:cNvPr>
          <p:cNvSpPr>
            <a:spLocks noGrp="1" noChangeArrowheads="1"/>
          </p:cNvSpPr>
          <p:nvPr>
            <p:ph idx="1"/>
          </p:nvPr>
        </p:nvSpPr>
        <p:spPr/>
        <p:txBody>
          <a:bodyPr/>
          <a:lstStyle/>
          <a:p>
            <a:pPr eaLnBrk="1" hangingPunct="1"/>
            <a:r>
              <a:rPr lang="en-US" altLang="nl-NL"/>
              <a:t>Is the data well-constructed, clear, and not leading or otherwise biasing? (AAPOR report survey quality, 2016)</a:t>
            </a:r>
          </a:p>
          <a:p>
            <a:pPr eaLnBrk="1" hangingPunct="1"/>
            <a:r>
              <a:rPr lang="en-US" altLang="nl-NL"/>
              <a:t>Do people provide truthful data?</a:t>
            </a:r>
          </a:p>
          <a:p>
            <a:pPr eaLnBrk="1" hangingPunct="1"/>
            <a:r>
              <a:rPr lang="en-US" altLang="nl-NL"/>
              <a:t>Were any respondents removed?</a:t>
            </a:r>
            <a:endParaRPr lang="nl-NL" altLang="nl-NL"/>
          </a:p>
        </p:txBody>
      </p:sp>
      <p:pic>
        <p:nvPicPr>
          <p:cNvPr id="4" name="Picture 2" descr="http://jayvay.files.wordpress.com/2012/04/internet-troll.jpg">
            <a:hlinkClick r:id="rId2"/>
            <a:extLst>
              <a:ext uri="{FF2B5EF4-FFF2-40B4-BE49-F238E27FC236}">
                <a16:creationId xmlns:a16="http://schemas.microsoft.com/office/drawing/2014/main" id="{C131EF33-65E3-144A-96A2-FE34B706D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3" y="2708275"/>
            <a:ext cx="5562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F420543D-027D-D942-800C-E7612F230DE5}"/>
              </a:ext>
            </a:extLst>
          </p:cNvPr>
          <p:cNvSpPr>
            <a:spLocks noGrp="1" noChangeArrowheads="1"/>
          </p:cNvSpPr>
          <p:nvPr>
            <p:ph type="title"/>
          </p:nvPr>
        </p:nvSpPr>
        <p:spPr/>
        <p:txBody>
          <a:bodyPr/>
          <a:lstStyle/>
          <a:p>
            <a:pPr eaLnBrk="1" hangingPunct="1"/>
            <a:r>
              <a:rPr lang="en-US" altLang="nl-NL"/>
              <a:t>Measurement in Big Data</a:t>
            </a:r>
            <a:endParaRPr lang="nl-NL" altLang="nl-NL"/>
          </a:p>
        </p:txBody>
      </p:sp>
      <p:sp>
        <p:nvSpPr>
          <p:cNvPr id="41987" name="Content Placeholder 2">
            <a:extLst>
              <a:ext uri="{FF2B5EF4-FFF2-40B4-BE49-F238E27FC236}">
                <a16:creationId xmlns:a16="http://schemas.microsoft.com/office/drawing/2014/main" id="{21A7BE7B-F610-EC4C-A6C9-2E044915AED7}"/>
              </a:ext>
            </a:extLst>
          </p:cNvPr>
          <p:cNvSpPr>
            <a:spLocks noGrp="1" noChangeArrowheads="1"/>
          </p:cNvSpPr>
          <p:nvPr>
            <p:ph idx="1"/>
          </p:nvPr>
        </p:nvSpPr>
        <p:spPr>
          <a:xfrm>
            <a:off x="846138" y="1344613"/>
            <a:ext cx="10515600" cy="4351337"/>
          </a:xfrm>
        </p:spPr>
        <p:txBody>
          <a:bodyPr rtlCol="0">
            <a:normAutofit lnSpcReduction="10000"/>
          </a:bodyPr>
          <a:lstStyle/>
          <a:p>
            <a:pPr eaLnBrk="1" fontAlgn="auto" hangingPunct="1">
              <a:spcAft>
                <a:spcPts val="0"/>
              </a:spcAft>
              <a:defRPr/>
            </a:pPr>
            <a:r>
              <a:rPr lang="en-US" altLang="nl-NL" dirty="0"/>
              <a:t>Is the data well-constructed, clear, and not leading or otherwise biasing? (AAPOR report survey quality, 2016)</a:t>
            </a:r>
          </a:p>
          <a:p>
            <a:pPr eaLnBrk="1" fontAlgn="auto" hangingPunct="1">
              <a:spcAft>
                <a:spcPts val="0"/>
              </a:spcAft>
              <a:defRPr/>
            </a:pPr>
            <a:r>
              <a:rPr lang="en-US" altLang="nl-NL" dirty="0"/>
              <a:t>Administrative data: do you know definitions? Are they the same as yours? Over time?</a:t>
            </a:r>
          </a:p>
          <a:p>
            <a:pPr eaLnBrk="1" fontAlgn="auto" hangingPunct="1">
              <a:spcAft>
                <a:spcPts val="0"/>
              </a:spcAft>
              <a:defRPr/>
            </a:pPr>
            <a:r>
              <a:rPr lang="en-US" altLang="nl-NL" dirty="0"/>
              <a:t>Transaction data: accurate?!</a:t>
            </a:r>
          </a:p>
          <a:p>
            <a:pPr eaLnBrk="1" fontAlgn="auto" hangingPunct="1">
              <a:spcAft>
                <a:spcPts val="0"/>
              </a:spcAft>
              <a:defRPr/>
            </a:pPr>
            <a:r>
              <a:rPr lang="en-US" altLang="nl-NL" dirty="0"/>
              <a:t>Social media data: Do people provide truthful data?</a:t>
            </a:r>
          </a:p>
          <a:p>
            <a:pPr marL="342900" lvl="1" indent="-342900" eaLnBrk="1" fontAlgn="auto" hangingPunct="1">
              <a:spcAft>
                <a:spcPts val="0"/>
              </a:spcAft>
              <a:buSzPct val="75000"/>
              <a:buFont typeface="Monotype Sorts" pitchFamily="28" charset="2"/>
              <a:buChar char="u"/>
              <a:defRPr/>
            </a:pPr>
            <a:r>
              <a:rPr lang="en-US" altLang="nl-NL" dirty="0"/>
              <a:t>Sensor data: </a:t>
            </a:r>
          </a:p>
          <a:p>
            <a:pPr marL="742950" lvl="2" indent="-342900" eaLnBrk="1" fontAlgn="auto" hangingPunct="1">
              <a:spcAft>
                <a:spcPts val="0"/>
              </a:spcAft>
              <a:buSzPct val="75000"/>
              <a:buFont typeface="Monotype Sorts" pitchFamily="28" charset="2"/>
              <a:buChar char="u"/>
              <a:defRPr/>
            </a:pPr>
            <a:r>
              <a:rPr lang="en-US" altLang="nl-NL" dirty="0"/>
              <a:t>Objective weight is about 1 kilo lower than reported weight (</a:t>
            </a:r>
            <a:r>
              <a:rPr lang="en-US" altLang="nl-NL" dirty="0" err="1"/>
              <a:t>Koorenman</a:t>
            </a:r>
            <a:r>
              <a:rPr lang="en-US" altLang="nl-NL" dirty="0"/>
              <a:t> &amp; Scherpenzeel, 2014)</a:t>
            </a:r>
          </a:p>
          <a:p>
            <a:pPr marL="742950" lvl="2" indent="-342900" eaLnBrk="1" fontAlgn="auto" hangingPunct="1">
              <a:spcAft>
                <a:spcPts val="0"/>
              </a:spcAft>
              <a:buSzPct val="75000"/>
              <a:buFont typeface="Monotype Sorts" pitchFamily="28" charset="2"/>
              <a:buChar char="u"/>
              <a:defRPr/>
            </a:pPr>
            <a:r>
              <a:rPr lang="en-US" altLang="nl-NL" dirty="0"/>
              <a:t>Automatic trip detection with sensors (</a:t>
            </a:r>
            <a:r>
              <a:rPr lang="en-US" altLang="nl-NL" dirty="0" err="1"/>
              <a:t>Geurs</a:t>
            </a:r>
            <a:r>
              <a:rPr lang="en-US" altLang="nl-NL" dirty="0"/>
              <a:t> et al., 2015): inaccurate with small trips, public transport trips not classified, unsuccessful mode detection in 25% of trips</a:t>
            </a:r>
          </a:p>
          <a:p>
            <a:pPr eaLnBrk="1" fontAlgn="auto" hangingPunct="1">
              <a:spcAft>
                <a:spcPts val="0"/>
              </a:spcAft>
              <a:defRPr/>
            </a:pPr>
            <a:endParaRPr lang="nl-NL" altLang="nl-NL" dirty="0"/>
          </a:p>
        </p:txBody>
      </p:sp>
      <p:graphicFrame>
        <p:nvGraphicFramePr>
          <p:cNvPr id="8" name="Table 7">
            <a:extLst>
              <a:ext uri="{FF2B5EF4-FFF2-40B4-BE49-F238E27FC236}">
                <a16:creationId xmlns:a16="http://schemas.microsoft.com/office/drawing/2014/main" id="{6D2FAA33-EEFD-244F-ACD8-F58120EA3DCE}"/>
              </a:ext>
            </a:extLst>
          </p:cNvPr>
          <p:cNvGraphicFramePr>
            <a:graphicFrameLocks noGrp="1"/>
          </p:cNvGraphicFramePr>
          <p:nvPr/>
        </p:nvGraphicFramePr>
        <p:xfrm>
          <a:off x="2027238" y="5349875"/>
          <a:ext cx="8640762" cy="1487487"/>
        </p:xfrm>
        <a:graphic>
          <a:graphicData uri="http://schemas.openxmlformats.org/drawingml/2006/table">
            <a:tbl>
              <a:tblPr firstRow="1" bandRow="1">
                <a:tableStyleId>{5C22544A-7EE6-4342-B048-85BDC9FD1C3A}</a:tableStyleId>
              </a:tblPr>
              <a:tblGrid>
                <a:gridCol w="4416390">
                  <a:extLst>
                    <a:ext uri="{9D8B030D-6E8A-4147-A177-3AD203B41FA5}">
                      <a16:colId xmlns:a16="http://schemas.microsoft.com/office/drawing/2014/main" val="20000"/>
                    </a:ext>
                  </a:extLst>
                </a:gridCol>
                <a:gridCol w="4224372">
                  <a:extLst>
                    <a:ext uri="{9D8B030D-6E8A-4147-A177-3AD203B41FA5}">
                      <a16:colId xmlns:a16="http://schemas.microsoft.com/office/drawing/2014/main" val="20001"/>
                    </a:ext>
                  </a:extLst>
                </a:gridCol>
              </a:tblGrid>
              <a:tr h="365805">
                <a:tc>
                  <a:txBody>
                    <a:bodyPr/>
                    <a:lstStyle/>
                    <a:p>
                      <a:r>
                        <a:rPr lang="en-US" sz="1800" b="0" dirty="0">
                          <a:solidFill>
                            <a:schemeClr val="tx1"/>
                          </a:solidFill>
                        </a:rPr>
                        <a:t>Administrative data</a:t>
                      </a:r>
                      <a:endParaRPr lang="nl-NL" sz="1800" b="0" dirty="0">
                        <a:solidFill>
                          <a:schemeClr val="tx1"/>
                        </a:solidFill>
                      </a:endParaRPr>
                    </a:p>
                  </a:txBody>
                  <a:tcPr marL="91438" marR="91438" marT="45726" marB="45726">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800" b="0" dirty="0">
                          <a:solidFill>
                            <a:schemeClr val="tx1"/>
                          </a:solidFill>
                        </a:rPr>
                        <a:t>-</a:t>
                      </a:r>
                      <a:endParaRPr lang="nl-NL" sz="1800" b="0" dirty="0">
                        <a:solidFill>
                          <a:schemeClr val="tx1"/>
                        </a:solidFill>
                      </a:endParaRPr>
                    </a:p>
                  </a:txBody>
                  <a:tcPr marL="91438" marR="91438" marT="45726" marB="45726">
                    <a:lnL w="12700" cmpd="sng">
                      <a:noFill/>
                    </a:lnL>
                  </a:tcPr>
                </a:tc>
                <a:extLst>
                  <a:ext uri="{0D108BD9-81ED-4DB2-BD59-A6C34878D82A}">
                    <a16:rowId xmlns:a16="http://schemas.microsoft.com/office/drawing/2014/main" val="10000"/>
                  </a:ext>
                </a:extLst>
              </a:tr>
              <a:tr h="373894">
                <a:tc>
                  <a:txBody>
                    <a:bodyPr/>
                    <a:lstStyle/>
                    <a:p>
                      <a:r>
                        <a:rPr lang="en-US" sz="1800" dirty="0"/>
                        <a:t>Transaction data</a:t>
                      </a:r>
                      <a:endParaRPr lang="nl-NL" sz="1800" dirty="0"/>
                    </a:p>
                  </a:txBody>
                  <a:tcPr marL="91438" marR="91438" marT="45726" marB="45726">
                    <a:lnT w="38100" cmpd="sng">
                      <a:noFill/>
                    </a:lnT>
                  </a:tcPr>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1"/>
                  </a:ext>
                </a:extLst>
              </a:tr>
              <a:tr h="373894">
                <a:tc>
                  <a:txBody>
                    <a:bodyPr/>
                    <a:lstStyle/>
                    <a:p>
                      <a:r>
                        <a:rPr lang="en-US" sz="1800" dirty="0"/>
                        <a:t>Social media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2"/>
                  </a:ext>
                </a:extLst>
              </a:tr>
              <a:tr h="373894">
                <a:tc>
                  <a:txBody>
                    <a:bodyPr/>
                    <a:lstStyle/>
                    <a:p>
                      <a:r>
                        <a:rPr lang="en-US" sz="1800" dirty="0"/>
                        <a:t>Sensor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FE271857-1ECC-9D43-B4B4-D26B2FF973EE}"/>
              </a:ext>
            </a:extLst>
          </p:cNvPr>
          <p:cNvSpPr>
            <a:spLocks noGrp="1" noChangeArrowheads="1"/>
          </p:cNvSpPr>
          <p:nvPr>
            <p:ph type="title"/>
          </p:nvPr>
        </p:nvSpPr>
        <p:spPr/>
        <p:txBody>
          <a:bodyPr/>
          <a:lstStyle/>
          <a:p>
            <a:pPr eaLnBrk="1" hangingPunct="1"/>
            <a:r>
              <a:rPr lang="en-US" altLang="nl-NL"/>
              <a:t>Specification in Big Data</a:t>
            </a:r>
            <a:endParaRPr lang="nl-NL" altLang="nl-NL"/>
          </a:p>
        </p:txBody>
      </p:sp>
      <p:sp>
        <p:nvSpPr>
          <p:cNvPr id="46083" name="Content Placeholder 2">
            <a:extLst>
              <a:ext uri="{FF2B5EF4-FFF2-40B4-BE49-F238E27FC236}">
                <a16:creationId xmlns:a16="http://schemas.microsoft.com/office/drawing/2014/main" id="{F74E9FF0-5D99-9E47-AAD9-A632A459CE0F}"/>
              </a:ext>
            </a:extLst>
          </p:cNvPr>
          <p:cNvSpPr>
            <a:spLocks noGrp="1" noChangeArrowheads="1"/>
          </p:cNvSpPr>
          <p:nvPr>
            <p:ph idx="1"/>
          </p:nvPr>
        </p:nvSpPr>
        <p:spPr/>
        <p:txBody>
          <a:bodyPr/>
          <a:lstStyle/>
          <a:p>
            <a:pPr eaLnBrk="1" hangingPunct="1"/>
            <a:r>
              <a:rPr lang="en-US" altLang="nl-NL"/>
              <a:t>Formulating and answering research questions</a:t>
            </a:r>
          </a:p>
          <a:p>
            <a:pPr lvl="1" eaLnBrk="1" hangingPunct="1"/>
            <a:r>
              <a:rPr lang="en-US" altLang="nl-NL"/>
              <a:t>The construct implied in the data differs from the intended construct that should be measured (validity)</a:t>
            </a:r>
          </a:p>
          <a:p>
            <a:pPr lvl="1" eaLnBrk="1" hangingPunct="1"/>
            <a:r>
              <a:rPr lang="en-US" altLang="nl-NL"/>
              <a:t>Problems of wording, context, concepts</a:t>
            </a:r>
          </a:p>
          <a:p>
            <a:pPr lvl="1" eaLnBrk="1" hangingPunct="1"/>
            <a:r>
              <a:rPr lang="en-US" altLang="nl-NL"/>
              <a:t>Ask what is essential for the research question</a:t>
            </a:r>
            <a:endParaRPr lang="nl-NL" altLang="nl-NL"/>
          </a:p>
          <a:p>
            <a:pPr eaLnBrk="1" hangingPunct="1"/>
            <a:r>
              <a:rPr lang="en-US" altLang="nl-NL"/>
              <a:t>Check with qualitative techniques/interviews</a:t>
            </a:r>
          </a:p>
        </p:txBody>
      </p:sp>
      <p:graphicFrame>
        <p:nvGraphicFramePr>
          <p:cNvPr id="4" name="Table 3">
            <a:extLst>
              <a:ext uri="{FF2B5EF4-FFF2-40B4-BE49-F238E27FC236}">
                <a16:creationId xmlns:a16="http://schemas.microsoft.com/office/drawing/2014/main" id="{BFE51A8F-790D-014B-AAF5-9FF9B37FA803}"/>
              </a:ext>
            </a:extLst>
          </p:cNvPr>
          <p:cNvGraphicFramePr>
            <a:graphicFrameLocks noGrp="1"/>
          </p:cNvGraphicFramePr>
          <p:nvPr/>
        </p:nvGraphicFramePr>
        <p:xfrm>
          <a:off x="1774825" y="4508500"/>
          <a:ext cx="8640763" cy="1487488"/>
        </p:xfrm>
        <a:graphic>
          <a:graphicData uri="http://schemas.openxmlformats.org/drawingml/2006/table">
            <a:tbl>
              <a:tblPr firstRow="1" bandRow="1">
                <a:tableStyleId>{5C22544A-7EE6-4342-B048-85BDC9FD1C3A}</a:tableStyleId>
              </a:tblPr>
              <a:tblGrid>
                <a:gridCol w="4416391">
                  <a:extLst>
                    <a:ext uri="{9D8B030D-6E8A-4147-A177-3AD203B41FA5}">
                      <a16:colId xmlns:a16="http://schemas.microsoft.com/office/drawing/2014/main" val="20000"/>
                    </a:ext>
                  </a:extLst>
                </a:gridCol>
                <a:gridCol w="4224372">
                  <a:extLst>
                    <a:ext uri="{9D8B030D-6E8A-4147-A177-3AD203B41FA5}">
                      <a16:colId xmlns:a16="http://schemas.microsoft.com/office/drawing/2014/main" val="20001"/>
                    </a:ext>
                  </a:extLst>
                </a:gridCol>
              </a:tblGrid>
              <a:tr h="365805">
                <a:tc>
                  <a:txBody>
                    <a:bodyPr/>
                    <a:lstStyle/>
                    <a:p>
                      <a:r>
                        <a:rPr lang="en-US" sz="1800" dirty="0"/>
                        <a:t>Administrative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0"/>
                  </a:ext>
                </a:extLst>
              </a:tr>
              <a:tr h="373894">
                <a:tc>
                  <a:txBody>
                    <a:bodyPr/>
                    <a:lstStyle/>
                    <a:p>
                      <a:r>
                        <a:rPr lang="en-US" sz="1800" dirty="0"/>
                        <a:t>Transaction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1"/>
                  </a:ext>
                </a:extLst>
              </a:tr>
              <a:tr h="373894">
                <a:tc>
                  <a:txBody>
                    <a:bodyPr/>
                    <a:lstStyle/>
                    <a:p>
                      <a:r>
                        <a:rPr lang="en-US" sz="1800" dirty="0"/>
                        <a:t>Social media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2"/>
                  </a:ext>
                </a:extLst>
              </a:tr>
              <a:tr h="373894">
                <a:tc>
                  <a:txBody>
                    <a:bodyPr/>
                    <a:lstStyle/>
                    <a:p>
                      <a:r>
                        <a:rPr lang="en-US" sz="1800" dirty="0"/>
                        <a:t>Sensor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2E290D5C-172F-E94E-9CAB-3451F3BD6B4A}"/>
              </a:ext>
            </a:extLst>
          </p:cNvPr>
          <p:cNvSpPr>
            <a:spLocks noGrp="1" noChangeArrowheads="1"/>
          </p:cNvSpPr>
          <p:nvPr>
            <p:ph type="title"/>
          </p:nvPr>
        </p:nvSpPr>
        <p:spPr/>
        <p:txBody>
          <a:bodyPr/>
          <a:lstStyle/>
          <a:p>
            <a:pPr eaLnBrk="1" hangingPunct="1"/>
            <a:r>
              <a:rPr lang="en-US" altLang="nl-NL"/>
              <a:t>Costs in Big Data</a:t>
            </a:r>
            <a:endParaRPr lang="nl-NL" altLang="nl-NL"/>
          </a:p>
        </p:txBody>
      </p:sp>
      <p:sp>
        <p:nvSpPr>
          <p:cNvPr id="47107" name="Content Placeholder 2">
            <a:extLst>
              <a:ext uri="{FF2B5EF4-FFF2-40B4-BE49-F238E27FC236}">
                <a16:creationId xmlns:a16="http://schemas.microsoft.com/office/drawing/2014/main" id="{13CC3898-4526-374B-9F65-34C4384A3ACD}"/>
              </a:ext>
            </a:extLst>
          </p:cNvPr>
          <p:cNvSpPr>
            <a:spLocks noGrp="1" noChangeArrowheads="1"/>
          </p:cNvSpPr>
          <p:nvPr>
            <p:ph idx="1"/>
          </p:nvPr>
        </p:nvSpPr>
        <p:spPr/>
        <p:txBody>
          <a:bodyPr/>
          <a:lstStyle/>
          <a:p>
            <a:pPr eaLnBrk="1" hangingPunct="1"/>
            <a:r>
              <a:rPr lang="en-US" altLang="nl-NL"/>
              <a:t>Big data is already out there, so little costs involved!</a:t>
            </a:r>
            <a:endParaRPr lang="nl-NL" altLang="nl-NL"/>
          </a:p>
        </p:txBody>
      </p:sp>
      <p:graphicFrame>
        <p:nvGraphicFramePr>
          <p:cNvPr id="4" name="Table 3">
            <a:extLst>
              <a:ext uri="{FF2B5EF4-FFF2-40B4-BE49-F238E27FC236}">
                <a16:creationId xmlns:a16="http://schemas.microsoft.com/office/drawing/2014/main" id="{6224B741-F579-0D4F-A0B0-9573E1D9EA9E}"/>
              </a:ext>
            </a:extLst>
          </p:cNvPr>
          <p:cNvGraphicFramePr>
            <a:graphicFrameLocks noGrp="1"/>
          </p:cNvGraphicFramePr>
          <p:nvPr/>
        </p:nvGraphicFramePr>
        <p:xfrm>
          <a:off x="1847850" y="2997200"/>
          <a:ext cx="8640763" cy="1487488"/>
        </p:xfrm>
        <a:graphic>
          <a:graphicData uri="http://schemas.openxmlformats.org/drawingml/2006/table">
            <a:tbl>
              <a:tblPr firstRow="1" bandRow="1">
                <a:tableStyleId>{5C22544A-7EE6-4342-B048-85BDC9FD1C3A}</a:tableStyleId>
              </a:tblPr>
              <a:tblGrid>
                <a:gridCol w="4416391">
                  <a:extLst>
                    <a:ext uri="{9D8B030D-6E8A-4147-A177-3AD203B41FA5}">
                      <a16:colId xmlns:a16="http://schemas.microsoft.com/office/drawing/2014/main" val="20000"/>
                    </a:ext>
                  </a:extLst>
                </a:gridCol>
                <a:gridCol w="4224372">
                  <a:extLst>
                    <a:ext uri="{9D8B030D-6E8A-4147-A177-3AD203B41FA5}">
                      <a16:colId xmlns:a16="http://schemas.microsoft.com/office/drawing/2014/main" val="20001"/>
                    </a:ext>
                  </a:extLst>
                </a:gridCol>
              </a:tblGrid>
              <a:tr h="365805">
                <a:tc>
                  <a:txBody>
                    <a:bodyPr/>
                    <a:lstStyle/>
                    <a:p>
                      <a:r>
                        <a:rPr lang="en-US" sz="1800" dirty="0"/>
                        <a:t>Administrative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0"/>
                  </a:ext>
                </a:extLst>
              </a:tr>
              <a:tr h="373894">
                <a:tc>
                  <a:txBody>
                    <a:bodyPr/>
                    <a:lstStyle/>
                    <a:p>
                      <a:r>
                        <a:rPr lang="en-US" sz="1800" dirty="0"/>
                        <a:t>Transaction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1"/>
                  </a:ext>
                </a:extLst>
              </a:tr>
              <a:tr h="373894">
                <a:tc>
                  <a:txBody>
                    <a:bodyPr/>
                    <a:lstStyle/>
                    <a:p>
                      <a:r>
                        <a:rPr lang="en-US" sz="1800" dirty="0"/>
                        <a:t>Social media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2"/>
                  </a:ext>
                </a:extLst>
              </a:tr>
              <a:tr h="373894">
                <a:tc>
                  <a:txBody>
                    <a:bodyPr/>
                    <a:lstStyle/>
                    <a:p>
                      <a:r>
                        <a:rPr lang="en-US" sz="1800" dirty="0"/>
                        <a:t>Sensor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5B7610B5-6C6F-4D40-81C8-4F686FAA161D}"/>
              </a:ext>
            </a:extLst>
          </p:cNvPr>
          <p:cNvSpPr>
            <a:spLocks noGrp="1" noChangeArrowheads="1"/>
          </p:cNvSpPr>
          <p:nvPr>
            <p:ph type="title"/>
          </p:nvPr>
        </p:nvSpPr>
        <p:spPr/>
        <p:txBody>
          <a:bodyPr/>
          <a:lstStyle/>
          <a:p>
            <a:pPr eaLnBrk="1" hangingPunct="1"/>
            <a:r>
              <a:rPr lang="en-US" altLang="nl-NL"/>
              <a:t>Big data particularly useful for</a:t>
            </a:r>
            <a:endParaRPr lang="nl-NL" altLang="nl-NL"/>
          </a:p>
        </p:txBody>
      </p:sp>
      <p:sp>
        <p:nvSpPr>
          <p:cNvPr id="48131" name="Content Placeholder 2">
            <a:extLst>
              <a:ext uri="{FF2B5EF4-FFF2-40B4-BE49-F238E27FC236}">
                <a16:creationId xmlns:a16="http://schemas.microsoft.com/office/drawing/2014/main" id="{D9A689A5-C738-404F-B6B1-251D596E6A18}"/>
              </a:ext>
            </a:extLst>
          </p:cNvPr>
          <p:cNvSpPr>
            <a:spLocks noGrp="1" noChangeArrowheads="1"/>
          </p:cNvSpPr>
          <p:nvPr>
            <p:ph idx="1"/>
          </p:nvPr>
        </p:nvSpPr>
        <p:spPr/>
        <p:txBody>
          <a:bodyPr/>
          <a:lstStyle/>
          <a:p>
            <a:pPr eaLnBrk="1" hangingPunct="1"/>
            <a:r>
              <a:rPr lang="en-US" altLang="nl-NL"/>
              <a:t>Replace surveys/most survey questions</a:t>
            </a:r>
          </a:p>
          <a:p>
            <a:pPr lvl="1" eaLnBrk="1" hangingPunct="1"/>
            <a:r>
              <a:rPr lang="en-US" altLang="nl-NL"/>
              <a:t>Travel</a:t>
            </a:r>
          </a:p>
          <a:p>
            <a:pPr lvl="1" eaLnBrk="1" hangingPunct="1"/>
            <a:r>
              <a:rPr lang="en-US" altLang="nl-NL"/>
              <a:t>Budget</a:t>
            </a:r>
          </a:p>
          <a:p>
            <a:pPr lvl="1" eaLnBrk="1" hangingPunct="1"/>
            <a:r>
              <a:rPr lang="en-US" altLang="nl-NL"/>
              <a:t>User groups/online communities</a:t>
            </a:r>
          </a:p>
          <a:p>
            <a:pPr lvl="1" eaLnBrk="1" hangingPunct="1"/>
            <a:endParaRPr lang="en-US" altLang="nl-NL"/>
          </a:p>
          <a:p>
            <a:pPr eaLnBrk="1" hangingPunct="1"/>
            <a:r>
              <a:rPr lang="en-US" altLang="nl-NL"/>
              <a:t>Increase survey data quality</a:t>
            </a:r>
          </a:p>
          <a:p>
            <a:pPr lvl="1" eaLnBrk="1" hangingPunct="1"/>
            <a:r>
              <a:rPr lang="en-US" altLang="nl-NL"/>
              <a:t>Adding administrative data</a:t>
            </a:r>
          </a:p>
          <a:p>
            <a:pPr lvl="1" eaLnBrk="1" hangingPunct="1"/>
            <a:r>
              <a:rPr lang="en-US" altLang="nl-NL"/>
              <a:t>Adding sensor data</a:t>
            </a:r>
          </a:p>
          <a:p>
            <a:pPr lvl="1" eaLnBrk="1" hangingPunct="1"/>
            <a:r>
              <a:rPr lang="en-US" altLang="nl-NL"/>
              <a:t>Using social media data as a qualitative/pilot study</a:t>
            </a:r>
          </a:p>
          <a:p>
            <a:pPr lvl="1" eaLnBrk="1" hangingPunct="1"/>
            <a:r>
              <a:rPr lang="en-US" altLang="nl-NL"/>
              <a:t>Transaction data? As an explanatory variable?</a:t>
            </a:r>
            <a:endParaRPr lang="nl-NL" altLang="nl-NL"/>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CC27FA87-170B-4F41-8B48-6A232FC0C8CD}"/>
              </a:ext>
            </a:extLst>
          </p:cNvPr>
          <p:cNvSpPr>
            <a:spLocks noGrp="1" noChangeArrowheads="1"/>
          </p:cNvSpPr>
          <p:nvPr>
            <p:ph type="ctrTitle"/>
          </p:nvPr>
        </p:nvSpPr>
        <p:spPr>
          <a:xfrm>
            <a:off x="1524000" y="1311275"/>
            <a:ext cx="9144000" cy="2387600"/>
          </a:xfrm>
        </p:spPr>
        <p:txBody>
          <a:bodyPr/>
          <a:lstStyle/>
          <a:p>
            <a:pPr eaLnBrk="1" hangingPunct="1"/>
            <a:r>
              <a:rPr lang="en-US" altLang="nl-NL"/>
              <a:t>Passive data collection using smartphone sensors</a:t>
            </a:r>
            <a:endParaRPr lang="nl-NL" altLang="nl-NL"/>
          </a:p>
        </p:txBody>
      </p:sp>
      <p:sp>
        <p:nvSpPr>
          <p:cNvPr id="49155" name="Subtitle 2">
            <a:extLst>
              <a:ext uri="{FF2B5EF4-FFF2-40B4-BE49-F238E27FC236}">
                <a16:creationId xmlns:a16="http://schemas.microsoft.com/office/drawing/2014/main" id="{C8322DF7-84BF-1C4D-80B6-CC0E621E76E0}"/>
              </a:ext>
            </a:extLst>
          </p:cNvPr>
          <p:cNvSpPr>
            <a:spLocks noGrp="1" noChangeArrowheads="1"/>
          </p:cNvSpPr>
          <p:nvPr>
            <p:ph type="subTitle" idx="1"/>
          </p:nvPr>
        </p:nvSpPr>
        <p:spPr>
          <a:xfrm>
            <a:off x="1524000" y="3771900"/>
            <a:ext cx="9144000" cy="1655763"/>
          </a:xfrm>
        </p:spPr>
        <p:txBody>
          <a:bodyPr/>
          <a:lstStyle/>
          <a:p>
            <a:pPr eaLnBrk="1" hangingPunct="1"/>
            <a:r>
              <a:rPr lang="en-US" altLang="nl-NL"/>
              <a:t>Bella Struminskaya </a:t>
            </a:r>
          </a:p>
          <a:p>
            <a:pPr eaLnBrk="1" hangingPunct="1"/>
            <a:r>
              <a:rPr lang="en-US" altLang="nl-NL"/>
              <a:t>with thanks to Florian Keusch </a:t>
            </a:r>
          </a:p>
        </p:txBody>
      </p:sp>
      <p:sp>
        <p:nvSpPr>
          <p:cNvPr id="49156" name="TextBox 7">
            <a:extLst>
              <a:ext uri="{FF2B5EF4-FFF2-40B4-BE49-F238E27FC236}">
                <a16:creationId xmlns:a16="http://schemas.microsoft.com/office/drawing/2014/main" id="{5A32EC0A-2662-4E4C-B711-620BC2D52BA2}"/>
              </a:ext>
            </a:extLst>
          </p:cNvPr>
          <p:cNvSpPr txBox="1">
            <a:spLocks noChangeArrowheads="1"/>
          </p:cNvSpPr>
          <p:nvPr/>
        </p:nvSpPr>
        <p:spPr bwMode="auto">
          <a:xfrm>
            <a:off x="2063750" y="5499100"/>
            <a:ext cx="73723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nl-NL">
                <a:hlinkClick r:id="rId3"/>
              </a:rPr>
              <a:t>b.struminskaya@uu.nl</a:t>
            </a:r>
            <a:r>
              <a:rPr lang="en-US" altLang="nl-NL"/>
              <a:t>	</a:t>
            </a:r>
          </a:p>
          <a:p>
            <a:pPr algn="ctr"/>
            <a:r>
              <a:rPr lang="nl-NL" altLang="nl-NL">
                <a:hlinkClick r:id="rId4"/>
              </a:rPr>
              <a:t>http://bellastrum.com/</a:t>
            </a:r>
            <a:endParaRPr lang="en-US" altLang="nl-NL"/>
          </a:p>
          <a:p>
            <a:pPr algn="ctr"/>
            <a:r>
              <a:rPr lang="en-US" altLang="nl-NL"/>
              <a:t>Copyright: Struminskaya, Keusch</a:t>
            </a:r>
          </a:p>
          <a:p>
            <a:pPr algn="ctr"/>
            <a:endParaRPr lang="nl-NL" altLang="nl-N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CB007E5A-6A78-A446-AF2D-960514B90E77}"/>
              </a:ext>
            </a:extLst>
          </p:cNvPr>
          <p:cNvSpPr>
            <a:spLocks noGrp="1" noChangeArrowheads="1"/>
          </p:cNvSpPr>
          <p:nvPr>
            <p:ph type="title"/>
          </p:nvPr>
        </p:nvSpPr>
        <p:spPr/>
        <p:txBody>
          <a:bodyPr/>
          <a:lstStyle/>
          <a:p>
            <a:pPr eaLnBrk="1" hangingPunct="1"/>
            <a:r>
              <a:rPr lang="en-US" altLang="nl-NL"/>
              <a:t>Organic / big / found data sources:</a:t>
            </a:r>
          </a:p>
        </p:txBody>
      </p:sp>
      <p:sp>
        <p:nvSpPr>
          <p:cNvPr id="11" name="Content Placeholder 2">
            <a:extLst>
              <a:ext uri="{FF2B5EF4-FFF2-40B4-BE49-F238E27FC236}">
                <a16:creationId xmlns:a16="http://schemas.microsoft.com/office/drawing/2014/main" id="{A016B0EC-7E10-9640-92D1-EC39177CD3A9}"/>
              </a:ext>
            </a:extLst>
          </p:cNvPr>
          <p:cNvSpPr>
            <a:spLocks noGrp="1"/>
          </p:cNvSpPr>
          <p:nvPr>
            <p:ph idx="1"/>
          </p:nvPr>
        </p:nvSpPr>
        <p:spPr>
          <a:xfrm>
            <a:off x="855663" y="1989138"/>
            <a:ext cx="10136187" cy="3924300"/>
          </a:xfrm>
        </p:spPr>
        <p:txBody>
          <a:bodyPr rtlCol="0">
            <a:normAutofit fontScale="92500" lnSpcReduction="10000"/>
          </a:bodyPr>
          <a:lstStyle/>
          <a:p>
            <a:pPr marL="385763" indent="-385763" eaLnBrk="1" fontAlgn="auto" hangingPunct="1">
              <a:spcAft>
                <a:spcPts val="0"/>
              </a:spcAft>
              <a:buFont typeface="+mj-lt"/>
              <a:buAutoNum type="arabicParenR"/>
              <a:defRPr/>
            </a:pPr>
            <a:r>
              <a:rPr lang="en-US" i="1" dirty="0">
                <a:solidFill>
                  <a:schemeClr val="accent1"/>
                </a:solidFill>
              </a:rPr>
              <a:t>Transaction data</a:t>
            </a:r>
            <a:r>
              <a:rPr lang="en-US" dirty="0">
                <a:solidFill>
                  <a:schemeClr val="accent1"/>
                </a:solidFill>
              </a:rPr>
              <a:t>: </a:t>
            </a:r>
            <a:r>
              <a:rPr lang="en-US" dirty="0"/>
              <a:t>describe an event, e.g., a person interacts with a business or a government entity</a:t>
            </a:r>
          </a:p>
          <a:p>
            <a:pPr marL="385763" indent="-385763" eaLnBrk="1" fontAlgn="auto" hangingPunct="1">
              <a:spcAft>
                <a:spcPts val="0"/>
              </a:spcAft>
              <a:buFont typeface="+mj-lt"/>
              <a:buAutoNum type="arabicParenR"/>
              <a:defRPr/>
            </a:pPr>
            <a:endParaRPr lang="en-US" dirty="0"/>
          </a:p>
          <a:p>
            <a:pPr marL="385763" indent="-385763" eaLnBrk="1" fontAlgn="auto" hangingPunct="1">
              <a:spcAft>
                <a:spcPts val="0"/>
              </a:spcAft>
              <a:buFont typeface="+mj-lt"/>
              <a:buAutoNum type="arabicParenR"/>
              <a:defRPr/>
            </a:pPr>
            <a:r>
              <a:rPr lang="en-US" i="1" dirty="0">
                <a:solidFill>
                  <a:srgbClr val="4472C4"/>
                </a:solidFill>
              </a:rPr>
              <a:t>Social media data</a:t>
            </a:r>
            <a:r>
              <a:rPr lang="en-US" dirty="0">
                <a:solidFill>
                  <a:srgbClr val="4472C4"/>
                </a:solidFill>
              </a:rPr>
              <a:t>: </a:t>
            </a:r>
            <a:r>
              <a:rPr lang="en-US" dirty="0"/>
              <a:t>scraped from social networks, blogs, web searches etc. E.g., Google Flu Trends</a:t>
            </a:r>
          </a:p>
          <a:p>
            <a:pPr marL="385763" indent="-385763" eaLnBrk="1" fontAlgn="auto" hangingPunct="1">
              <a:spcAft>
                <a:spcPts val="0"/>
              </a:spcAft>
              <a:buFont typeface="+mj-lt"/>
              <a:buAutoNum type="arabicParenR"/>
              <a:defRPr/>
            </a:pPr>
            <a:endParaRPr lang="en-US" dirty="0"/>
          </a:p>
          <a:p>
            <a:pPr marL="385763" indent="-385763" eaLnBrk="1" fontAlgn="auto" hangingPunct="1">
              <a:spcAft>
                <a:spcPts val="0"/>
              </a:spcAft>
              <a:buFont typeface="+mj-lt"/>
              <a:buAutoNum type="arabicParenR"/>
              <a:defRPr/>
            </a:pPr>
            <a:r>
              <a:rPr lang="en-US" i="1" dirty="0">
                <a:solidFill>
                  <a:srgbClr val="4472C4"/>
                </a:solidFill>
              </a:rPr>
              <a:t>Internet of Things (</a:t>
            </a:r>
            <a:r>
              <a:rPr lang="en-US" i="1" dirty="0" err="1">
                <a:solidFill>
                  <a:srgbClr val="4472C4"/>
                </a:solidFill>
              </a:rPr>
              <a:t>IoT</a:t>
            </a:r>
            <a:r>
              <a:rPr lang="en-US" i="1" dirty="0">
                <a:solidFill>
                  <a:srgbClr val="4472C4"/>
                </a:solidFill>
              </a:rPr>
              <a:t>) data</a:t>
            </a:r>
            <a:r>
              <a:rPr lang="en-US" dirty="0">
                <a:solidFill>
                  <a:srgbClr val="4472C4"/>
                </a:solidFill>
              </a:rPr>
              <a:t>:</a:t>
            </a:r>
            <a:r>
              <a:rPr lang="en-US" dirty="0"/>
              <a:t> data collected from interconnected devices such as autos, household appliances, security cameras, wearable sensors, GPS locators etc. E.g., gathering data on movement of people and things, electricity use (lifestyle &amp; rhythms of daily life)</a:t>
            </a:r>
          </a:p>
          <a:p>
            <a:pPr marL="385763" indent="-385763" eaLnBrk="1" fontAlgn="auto" hangingPunct="1">
              <a:spcAft>
                <a:spcPts val="0"/>
              </a:spcAft>
              <a:buFont typeface="+mj-lt"/>
              <a:buAutoNum type="arabicParenR"/>
              <a:defRPr/>
            </a:pPr>
            <a:endParaRPr lang="en-US" dirty="0"/>
          </a:p>
        </p:txBody>
      </p:sp>
      <p:sp>
        <p:nvSpPr>
          <p:cNvPr id="21508" name="Foliennummernplatzhalter 9">
            <a:extLst>
              <a:ext uri="{FF2B5EF4-FFF2-40B4-BE49-F238E27FC236}">
                <a16:creationId xmlns:a16="http://schemas.microsoft.com/office/drawing/2014/main" id="{DBC839A2-5B35-3C46-8C09-27D2DA3FAD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13DF00C5-2EA1-5946-BFA2-EAE692F921F6}" type="slidenum">
              <a:rPr lang="en-US" altLang="nl-NL" sz="1200">
                <a:solidFill>
                  <a:srgbClr val="898989"/>
                </a:solidFill>
              </a:rPr>
              <a:pPr>
                <a:lnSpc>
                  <a:spcPct val="100000"/>
                </a:lnSpc>
                <a:spcBef>
                  <a:spcPct val="0"/>
                </a:spcBef>
                <a:buFontTx/>
                <a:buNone/>
              </a:pPr>
              <a:t>4</a:t>
            </a:fld>
            <a:endParaRPr lang="en-US" altLang="nl-NL" sz="1200">
              <a:solidFill>
                <a:srgbClr val="898989"/>
              </a:solidFill>
            </a:endParaRPr>
          </a:p>
        </p:txBody>
      </p:sp>
      <p:sp>
        <p:nvSpPr>
          <p:cNvPr id="2" name="Tekstvak 1">
            <a:extLst>
              <a:ext uri="{FF2B5EF4-FFF2-40B4-BE49-F238E27FC236}">
                <a16:creationId xmlns:a16="http://schemas.microsoft.com/office/drawing/2014/main" id="{7E11A213-8C75-BB41-947B-1974FD1CD910}"/>
              </a:ext>
            </a:extLst>
          </p:cNvPr>
          <p:cNvSpPr txBox="1"/>
          <p:nvPr/>
        </p:nvSpPr>
        <p:spPr>
          <a:xfrm>
            <a:off x="8832304" y="252052"/>
            <a:ext cx="3096344" cy="646331"/>
          </a:xfrm>
          <a:prstGeom prst="rect">
            <a:avLst/>
          </a:prstGeom>
          <a:noFill/>
          <a:ln w="25400">
            <a:solidFill>
              <a:schemeClr val="accent1"/>
            </a:solidFill>
          </a:ln>
        </p:spPr>
        <p:txBody>
          <a:bodyPr wrap="square" rtlCol="0">
            <a:spAutoFit/>
          </a:bodyPr>
          <a:lstStyle/>
          <a:p>
            <a:r>
              <a:rPr lang="nl-NL" dirty="0" err="1">
                <a:solidFill>
                  <a:srgbClr val="FF0000"/>
                </a:solidFill>
              </a:rPr>
              <a:t>Very</a:t>
            </a:r>
            <a:r>
              <a:rPr lang="nl-NL" dirty="0">
                <a:solidFill>
                  <a:srgbClr val="FF0000"/>
                </a:solidFill>
              </a:rPr>
              <a:t> </a:t>
            </a:r>
            <a:r>
              <a:rPr lang="nl-NL" dirty="0" err="1">
                <a:solidFill>
                  <a:srgbClr val="FF0000"/>
                </a:solidFill>
              </a:rPr>
              <a:t>often</a:t>
            </a:r>
            <a:r>
              <a:rPr lang="nl-NL" dirty="0">
                <a:solidFill>
                  <a:srgbClr val="FF0000"/>
                </a:solidFill>
              </a:rPr>
              <a:t> non-</a:t>
            </a:r>
            <a:r>
              <a:rPr lang="nl-NL" dirty="0" err="1">
                <a:solidFill>
                  <a:srgbClr val="FF0000"/>
                </a:solidFill>
              </a:rPr>
              <a:t>probability</a:t>
            </a:r>
            <a:endParaRPr lang="nl-NL" dirty="0">
              <a:solidFill>
                <a:srgbClr val="FF0000"/>
              </a:solidFill>
            </a:endParaRPr>
          </a:p>
          <a:p>
            <a:r>
              <a:rPr lang="nl-NL" dirty="0">
                <a:solidFill>
                  <a:srgbClr val="FF0000"/>
                </a:solidFill>
              </a:rPr>
              <a:t>(</a:t>
            </a:r>
            <a:r>
              <a:rPr lang="nl-NL" dirty="0" err="1">
                <a:solidFill>
                  <a:srgbClr val="FF0000"/>
                </a:solidFill>
              </a:rPr>
              <a:t>see</a:t>
            </a:r>
            <a:r>
              <a:rPr lang="nl-NL" dirty="0">
                <a:solidFill>
                  <a:srgbClr val="FF0000"/>
                </a:solidFill>
              </a:rPr>
              <a:t> eg. Meng, 2018)</a:t>
            </a:r>
          </a:p>
        </p:txBody>
      </p:sp>
      <p:cxnSp>
        <p:nvCxnSpPr>
          <p:cNvPr id="4" name="Rechte verbindingslijn met pijl 3">
            <a:extLst>
              <a:ext uri="{FF2B5EF4-FFF2-40B4-BE49-F238E27FC236}">
                <a16:creationId xmlns:a16="http://schemas.microsoft.com/office/drawing/2014/main" id="{8A4EB248-AF7D-1342-A71F-6C1DB29DB045}"/>
              </a:ext>
            </a:extLst>
          </p:cNvPr>
          <p:cNvCxnSpPr/>
          <p:nvPr/>
        </p:nvCxnSpPr>
        <p:spPr>
          <a:xfrm flipH="1">
            <a:off x="9120336" y="908720"/>
            <a:ext cx="1296144"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Google Shape;222;p33">
            <a:extLst>
              <a:ext uri="{FF2B5EF4-FFF2-40B4-BE49-F238E27FC236}">
                <a16:creationId xmlns:a16="http://schemas.microsoft.com/office/drawing/2014/main" id="{2D7668E8-C3C6-F342-B951-670695BB5B6A}"/>
              </a:ext>
            </a:extLst>
          </p:cNvPr>
          <p:cNvSpPr>
            <a:spLocks noGrp="1" noChangeArrowheads="1"/>
          </p:cNvSpPr>
          <p:nvPr>
            <p:ph type="title"/>
          </p:nvPr>
        </p:nvSpPr>
        <p:spPr>
          <a:xfrm>
            <a:off x="415925" y="327025"/>
            <a:ext cx="11360150" cy="763588"/>
          </a:xfrm>
        </p:spPr>
        <p:txBody>
          <a:bodyPr lIns="121900" tIns="121900" rIns="121900" bIns="121900"/>
          <a:lstStyle/>
          <a:p>
            <a:pPr eaLnBrk="1" hangingPunct="1">
              <a:spcBef>
                <a:spcPct val="0"/>
              </a:spcBef>
              <a:spcAft>
                <a:spcPct val="0"/>
              </a:spcAft>
            </a:pPr>
            <a:r>
              <a:rPr lang="nl-NL" altLang="nl-NL"/>
              <a:t>Native smartphone sensors </a:t>
            </a:r>
          </a:p>
        </p:txBody>
      </p:sp>
      <p:sp>
        <p:nvSpPr>
          <p:cNvPr id="51203" name="Google Shape;223;p33">
            <a:extLst>
              <a:ext uri="{FF2B5EF4-FFF2-40B4-BE49-F238E27FC236}">
                <a16:creationId xmlns:a16="http://schemas.microsoft.com/office/drawing/2014/main" id="{07FBBD4C-8318-D14F-BEB9-E9FC6B438D47}"/>
              </a:ext>
            </a:extLst>
          </p:cNvPr>
          <p:cNvSpPr>
            <a:spLocks noChangeArrowheads="1"/>
          </p:cNvSpPr>
          <p:nvPr/>
        </p:nvSpPr>
        <p:spPr bwMode="auto">
          <a:xfrm>
            <a:off x="6842125" y="1882775"/>
            <a:ext cx="3203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Air humidity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4" name="Google Shape;224;p33">
            <a:extLst>
              <a:ext uri="{FF2B5EF4-FFF2-40B4-BE49-F238E27FC236}">
                <a16:creationId xmlns:a16="http://schemas.microsoft.com/office/drawing/2014/main" id="{7ECEC312-693E-C14D-BC11-0C7A7D4C48F0}"/>
              </a:ext>
            </a:extLst>
          </p:cNvPr>
          <p:cNvSpPr>
            <a:spLocks noChangeArrowheads="1"/>
          </p:cNvSpPr>
          <p:nvPr/>
        </p:nvSpPr>
        <p:spPr bwMode="auto">
          <a:xfrm>
            <a:off x="2122488" y="5097463"/>
            <a:ext cx="1819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Barometer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5" name="Google Shape;225;p33">
            <a:extLst>
              <a:ext uri="{FF2B5EF4-FFF2-40B4-BE49-F238E27FC236}">
                <a16:creationId xmlns:a16="http://schemas.microsoft.com/office/drawing/2014/main" id="{5AEC955D-4C7C-3349-97CA-37884B87C79E}"/>
              </a:ext>
            </a:extLst>
          </p:cNvPr>
          <p:cNvSpPr>
            <a:spLocks noChangeArrowheads="1"/>
          </p:cNvSpPr>
          <p:nvPr/>
        </p:nvSpPr>
        <p:spPr bwMode="auto">
          <a:xfrm>
            <a:off x="1246188" y="4462463"/>
            <a:ext cx="300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Fingerprint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6" name="Google Shape;226;p33">
            <a:extLst>
              <a:ext uri="{FF2B5EF4-FFF2-40B4-BE49-F238E27FC236}">
                <a16:creationId xmlns:a16="http://schemas.microsoft.com/office/drawing/2014/main" id="{6B0A94AE-911C-704C-B9B1-027B4CB4F3A5}"/>
              </a:ext>
            </a:extLst>
          </p:cNvPr>
          <p:cNvSpPr>
            <a:spLocks noChangeArrowheads="1"/>
          </p:cNvSpPr>
          <p:nvPr/>
        </p:nvSpPr>
        <p:spPr bwMode="auto">
          <a:xfrm>
            <a:off x="2306638" y="3271838"/>
            <a:ext cx="879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GPS</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7" name="Google Shape;227;p33">
            <a:extLst>
              <a:ext uri="{FF2B5EF4-FFF2-40B4-BE49-F238E27FC236}">
                <a16:creationId xmlns:a16="http://schemas.microsoft.com/office/drawing/2014/main" id="{27F5EA8B-0246-914C-8C9B-1F06C77E39ED}"/>
              </a:ext>
            </a:extLst>
          </p:cNvPr>
          <p:cNvSpPr>
            <a:spLocks noChangeArrowheads="1"/>
          </p:cNvSpPr>
          <p:nvPr/>
        </p:nvSpPr>
        <p:spPr bwMode="auto">
          <a:xfrm>
            <a:off x="8037513" y="2546350"/>
            <a:ext cx="2770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Proximity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8" name="Google Shape;228;p33">
            <a:extLst>
              <a:ext uri="{FF2B5EF4-FFF2-40B4-BE49-F238E27FC236}">
                <a16:creationId xmlns:a16="http://schemas.microsoft.com/office/drawing/2014/main" id="{1B8F65B8-A95C-154D-98C3-2CFE43441801}"/>
              </a:ext>
            </a:extLst>
          </p:cNvPr>
          <p:cNvSpPr>
            <a:spLocks noChangeArrowheads="1"/>
          </p:cNvSpPr>
          <p:nvPr/>
        </p:nvSpPr>
        <p:spPr bwMode="auto">
          <a:xfrm>
            <a:off x="7242175" y="5081588"/>
            <a:ext cx="2881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Compass</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9" name="Google Shape;229;p33">
            <a:extLst>
              <a:ext uri="{FF2B5EF4-FFF2-40B4-BE49-F238E27FC236}">
                <a16:creationId xmlns:a16="http://schemas.microsoft.com/office/drawing/2014/main" id="{D3283B03-66E3-F84D-BE3C-580C806EEF4C}"/>
              </a:ext>
            </a:extLst>
          </p:cNvPr>
          <p:cNvSpPr>
            <a:spLocks noChangeArrowheads="1"/>
          </p:cNvSpPr>
          <p:nvPr/>
        </p:nvSpPr>
        <p:spPr bwMode="auto">
          <a:xfrm>
            <a:off x="8575675" y="3736975"/>
            <a:ext cx="2320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Light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0" name="Google Shape;230;p33">
            <a:extLst>
              <a:ext uri="{FF2B5EF4-FFF2-40B4-BE49-F238E27FC236}">
                <a16:creationId xmlns:a16="http://schemas.microsoft.com/office/drawing/2014/main" id="{CA2D1BA7-8166-D047-B96B-E33E11A1CB03}"/>
              </a:ext>
            </a:extLst>
          </p:cNvPr>
          <p:cNvSpPr>
            <a:spLocks noChangeArrowheads="1"/>
          </p:cNvSpPr>
          <p:nvPr/>
        </p:nvSpPr>
        <p:spPr bwMode="auto">
          <a:xfrm>
            <a:off x="8405813" y="3197225"/>
            <a:ext cx="2232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Microphone</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1" name="Google Shape;231;p33">
            <a:extLst>
              <a:ext uri="{FF2B5EF4-FFF2-40B4-BE49-F238E27FC236}">
                <a16:creationId xmlns:a16="http://schemas.microsoft.com/office/drawing/2014/main" id="{7F41C467-F75B-9947-B963-0F1FF77934B0}"/>
              </a:ext>
            </a:extLst>
          </p:cNvPr>
          <p:cNvSpPr>
            <a:spLocks noChangeArrowheads="1"/>
          </p:cNvSpPr>
          <p:nvPr/>
        </p:nvSpPr>
        <p:spPr bwMode="auto">
          <a:xfrm>
            <a:off x="1549400" y="2141538"/>
            <a:ext cx="2290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Thermometer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2" name="Google Shape;232;p33">
            <a:extLst>
              <a:ext uri="{FF2B5EF4-FFF2-40B4-BE49-F238E27FC236}">
                <a16:creationId xmlns:a16="http://schemas.microsoft.com/office/drawing/2014/main" id="{808FCBA8-D5C4-F64F-900F-6391C4AAAC92}"/>
              </a:ext>
            </a:extLst>
          </p:cNvPr>
          <p:cNvSpPr>
            <a:spLocks noChangeArrowheads="1"/>
          </p:cNvSpPr>
          <p:nvPr/>
        </p:nvSpPr>
        <p:spPr bwMode="auto">
          <a:xfrm>
            <a:off x="4146550" y="1822450"/>
            <a:ext cx="1871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Bluetooth</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3" name="Google Shape;233;p33">
            <a:extLst>
              <a:ext uri="{FF2B5EF4-FFF2-40B4-BE49-F238E27FC236}">
                <a16:creationId xmlns:a16="http://schemas.microsoft.com/office/drawing/2014/main" id="{D5B29AD1-B335-674E-9B35-00BB3F16D66A}"/>
              </a:ext>
            </a:extLst>
          </p:cNvPr>
          <p:cNvSpPr>
            <a:spLocks noChangeArrowheads="1"/>
          </p:cNvSpPr>
          <p:nvPr/>
        </p:nvSpPr>
        <p:spPr bwMode="auto">
          <a:xfrm>
            <a:off x="2149475" y="2809875"/>
            <a:ext cx="1090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Wi-Fi</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4" name="Google Shape;234;p33">
            <a:extLst>
              <a:ext uri="{FF2B5EF4-FFF2-40B4-BE49-F238E27FC236}">
                <a16:creationId xmlns:a16="http://schemas.microsoft.com/office/drawing/2014/main" id="{917D940F-D928-4546-9286-05176036A221}"/>
              </a:ext>
            </a:extLst>
          </p:cNvPr>
          <p:cNvSpPr>
            <a:spLocks noChangeArrowheads="1"/>
          </p:cNvSpPr>
          <p:nvPr/>
        </p:nvSpPr>
        <p:spPr bwMode="auto">
          <a:xfrm>
            <a:off x="5688013" y="1225550"/>
            <a:ext cx="869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NFC</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5" name="Google Shape;235;p33">
            <a:extLst>
              <a:ext uri="{FF2B5EF4-FFF2-40B4-BE49-F238E27FC236}">
                <a16:creationId xmlns:a16="http://schemas.microsoft.com/office/drawing/2014/main" id="{C01D1320-3694-6646-BAD7-110EA71F9BAC}"/>
              </a:ext>
            </a:extLst>
          </p:cNvPr>
          <p:cNvSpPr>
            <a:spLocks noChangeArrowheads="1"/>
          </p:cNvSpPr>
          <p:nvPr/>
        </p:nvSpPr>
        <p:spPr bwMode="auto">
          <a:xfrm>
            <a:off x="3402013" y="5449888"/>
            <a:ext cx="269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Accelerometer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6" name="Google Shape;236;p33">
            <a:extLst>
              <a:ext uri="{FF2B5EF4-FFF2-40B4-BE49-F238E27FC236}">
                <a16:creationId xmlns:a16="http://schemas.microsoft.com/office/drawing/2014/main" id="{C885BF54-F636-6C4F-8923-148274CA08AA}"/>
              </a:ext>
            </a:extLst>
          </p:cNvPr>
          <p:cNvSpPr>
            <a:spLocks noChangeArrowheads="1"/>
          </p:cNvSpPr>
          <p:nvPr/>
        </p:nvSpPr>
        <p:spPr bwMode="auto">
          <a:xfrm>
            <a:off x="5099050" y="588645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Gyroscope</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7" name="Google Shape;237;p33">
            <a:extLst>
              <a:ext uri="{FF2B5EF4-FFF2-40B4-BE49-F238E27FC236}">
                <a16:creationId xmlns:a16="http://schemas.microsoft.com/office/drawing/2014/main" id="{40A5843F-1228-8E45-9AF1-9C16C97BB0F4}"/>
              </a:ext>
            </a:extLst>
          </p:cNvPr>
          <p:cNvSpPr>
            <a:spLocks noChangeArrowheads="1"/>
          </p:cNvSpPr>
          <p:nvPr/>
        </p:nvSpPr>
        <p:spPr bwMode="auto">
          <a:xfrm>
            <a:off x="6291263" y="5449888"/>
            <a:ext cx="207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Pedometer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pic>
        <p:nvPicPr>
          <p:cNvPr id="51218" name="Google Shape;238;p33">
            <a:extLst>
              <a:ext uri="{FF2B5EF4-FFF2-40B4-BE49-F238E27FC236}">
                <a16:creationId xmlns:a16="http://schemas.microsoft.com/office/drawing/2014/main" id="{9EC5A055-16B0-B04A-BC93-E5F3C61122C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284413"/>
            <a:ext cx="29464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9" name="Google Shape;239;p33">
            <a:extLst>
              <a:ext uri="{FF2B5EF4-FFF2-40B4-BE49-F238E27FC236}">
                <a16:creationId xmlns:a16="http://schemas.microsoft.com/office/drawing/2014/main" id="{B02F6790-75FE-E848-9A61-9985C89EBA0E}"/>
              </a:ext>
            </a:extLst>
          </p:cNvPr>
          <p:cNvSpPr>
            <a:spLocks noChangeArrowheads="1"/>
          </p:cNvSpPr>
          <p:nvPr/>
        </p:nvSpPr>
        <p:spPr bwMode="auto">
          <a:xfrm>
            <a:off x="1158875" y="3770313"/>
            <a:ext cx="3175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Cellular network</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20" name="Google Shape;240;p33">
            <a:extLst>
              <a:ext uri="{FF2B5EF4-FFF2-40B4-BE49-F238E27FC236}">
                <a16:creationId xmlns:a16="http://schemas.microsoft.com/office/drawing/2014/main" id="{90F04A66-0F53-1947-A58A-AC2B9252A2E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18B36EA-60C9-EB46-9644-2DFA72DA738C}" type="slidenum">
              <a:rPr lang="nl-NL" altLang="nl-NL">
                <a:solidFill>
                  <a:srgbClr val="898989"/>
                </a:solidFill>
              </a:rPr>
              <a:pPr/>
              <a:t>40</a:t>
            </a:fld>
            <a:endParaRPr lang="nl-NL" altLang="nl-NL">
              <a:solidFill>
                <a:srgbClr val="898989"/>
              </a:solidFill>
            </a:endParaRPr>
          </a:p>
        </p:txBody>
      </p:sp>
      <p:sp>
        <p:nvSpPr>
          <p:cNvPr id="51221" name="Google Shape;241;p33">
            <a:extLst>
              <a:ext uri="{FF2B5EF4-FFF2-40B4-BE49-F238E27FC236}">
                <a16:creationId xmlns:a16="http://schemas.microsoft.com/office/drawing/2014/main" id="{726FF26C-45AB-164C-95D0-1E6439DDE6B2}"/>
              </a:ext>
            </a:extLst>
          </p:cNvPr>
          <p:cNvSpPr>
            <a:spLocks noChangeArrowheads="1"/>
          </p:cNvSpPr>
          <p:nvPr/>
        </p:nvSpPr>
        <p:spPr bwMode="auto">
          <a:xfrm>
            <a:off x="8037513" y="4410075"/>
            <a:ext cx="27701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Camera</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Google Shape;253;p35">
            <a:extLst>
              <a:ext uri="{FF2B5EF4-FFF2-40B4-BE49-F238E27FC236}">
                <a16:creationId xmlns:a16="http://schemas.microsoft.com/office/drawing/2014/main" id="{0C1E336D-859D-DD46-8C2E-52654AE589A0}"/>
              </a:ext>
            </a:extLst>
          </p:cNvPr>
          <p:cNvSpPr>
            <a:spLocks noChangeArrowheads="1"/>
          </p:cNvSpPr>
          <p:nvPr/>
        </p:nvSpPr>
        <p:spPr bwMode="auto">
          <a:xfrm>
            <a:off x="1058863" y="2773363"/>
            <a:ext cx="3375025" cy="1516062"/>
          </a:xfrm>
          <a:prstGeom prst="rect">
            <a:avLst/>
          </a:prstGeom>
          <a:noFill/>
          <a:ln w="9525">
            <a:solidFill>
              <a:srgbClr val="A61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endParaRPr lang="nl-NL" altLang="nl-NL" sz="2400"/>
          </a:p>
        </p:txBody>
      </p:sp>
      <p:sp>
        <p:nvSpPr>
          <p:cNvPr id="55299" name="Google Shape;254;p35">
            <a:extLst>
              <a:ext uri="{FF2B5EF4-FFF2-40B4-BE49-F238E27FC236}">
                <a16:creationId xmlns:a16="http://schemas.microsoft.com/office/drawing/2014/main" id="{32DA1F49-BDA3-E04F-B282-3C86DDE74E9D}"/>
              </a:ext>
            </a:extLst>
          </p:cNvPr>
          <p:cNvSpPr>
            <a:spLocks noGrp="1" noChangeArrowheads="1"/>
          </p:cNvSpPr>
          <p:nvPr>
            <p:ph type="title"/>
          </p:nvPr>
        </p:nvSpPr>
        <p:spPr>
          <a:xfrm>
            <a:off x="415925" y="327025"/>
            <a:ext cx="11360150" cy="763588"/>
          </a:xfrm>
        </p:spPr>
        <p:txBody>
          <a:bodyPr lIns="121900" tIns="121900" rIns="121900" bIns="121900"/>
          <a:lstStyle/>
          <a:p>
            <a:pPr eaLnBrk="1" hangingPunct="1">
              <a:spcBef>
                <a:spcPct val="0"/>
              </a:spcBef>
              <a:spcAft>
                <a:spcPct val="0"/>
              </a:spcAft>
            </a:pPr>
            <a:r>
              <a:rPr lang="nl-NL" altLang="nl-NL"/>
              <a:t>Native smartphone sensors </a:t>
            </a:r>
          </a:p>
        </p:txBody>
      </p:sp>
      <p:sp>
        <p:nvSpPr>
          <p:cNvPr id="55300" name="Google Shape;255;p35">
            <a:extLst>
              <a:ext uri="{FF2B5EF4-FFF2-40B4-BE49-F238E27FC236}">
                <a16:creationId xmlns:a16="http://schemas.microsoft.com/office/drawing/2014/main" id="{EAAA194C-3B48-CA46-9974-0F145CC53C6B}"/>
              </a:ext>
            </a:extLst>
          </p:cNvPr>
          <p:cNvSpPr>
            <a:spLocks noChangeArrowheads="1"/>
          </p:cNvSpPr>
          <p:nvPr/>
        </p:nvSpPr>
        <p:spPr bwMode="auto">
          <a:xfrm>
            <a:off x="6842125" y="1882775"/>
            <a:ext cx="3203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Air humidity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1" name="Google Shape;256;p35">
            <a:extLst>
              <a:ext uri="{FF2B5EF4-FFF2-40B4-BE49-F238E27FC236}">
                <a16:creationId xmlns:a16="http://schemas.microsoft.com/office/drawing/2014/main" id="{598CE2F8-129C-EC4B-82E3-C817A085CBFF}"/>
              </a:ext>
            </a:extLst>
          </p:cNvPr>
          <p:cNvSpPr>
            <a:spLocks noChangeArrowheads="1"/>
          </p:cNvSpPr>
          <p:nvPr/>
        </p:nvSpPr>
        <p:spPr bwMode="auto">
          <a:xfrm>
            <a:off x="2122488" y="5097463"/>
            <a:ext cx="1819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Barometer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2" name="Google Shape;257;p35">
            <a:extLst>
              <a:ext uri="{FF2B5EF4-FFF2-40B4-BE49-F238E27FC236}">
                <a16:creationId xmlns:a16="http://schemas.microsoft.com/office/drawing/2014/main" id="{681C5C60-A562-A744-9D61-C74968E6E09A}"/>
              </a:ext>
            </a:extLst>
          </p:cNvPr>
          <p:cNvSpPr>
            <a:spLocks noChangeArrowheads="1"/>
          </p:cNvSpPr>
          <p:nvPr/>
        </p:nvSpPr>
        <p:spPr bwMode="auto">
          <a:xfrm>
            <a:off x="1246188" y="4462463"/>
            <a:ext cx="300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Fingerprint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3" name="Google Shape;258;p35">
            <a:extLst>
              <a:ext uri="{FF2B5EF4-FFF2-40B4-BE49-F238E27FC236}">
                <a16:creationId xmlns:a16="http://schemas.microsoft.com/office/drawing/2014/main" id="{E84B309C-15FF-B447-B6B1-687FD3A48567}"/>
              </a:ext>
            </a:extLst>
          </p:cNvPr>
          <p:cNvSpPr>
            <a:spLocks noChangeArrowheads="1"/>
          </p:cNvSpPr>
          <p:nvPr/>
        </p:nvSpPr>
        <p:spPr bwMode="auto">
          <a:xfrm>
            <a:off x="2306638" y="3271838"/>
            <a:ext cx="879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GPS</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4" name="Google Shape;259;p35">
            <a:extLst>
              <a:ext uri="{FF2B5EF4-FFF2-40B4-BE49-F238E27FC236}">
                <a16:creationId xmlns:a16="http://schemas.microsoft.com/office/drawing/2014/main" id="{B62B8441-6BCF-0C4D-A08C-B3851F29873A}"/>
              </a:ext>
            </a:extLst>
          </p:cNvPr>
          <p:cNvSpPr>
            <a:spLocks noChangeArrowheads="1"/>
          </p:cNvSpPr>
          <p:nvPr/>
        </p:nvSpPr>
        <p:spPr bwMode="auto">
          <a:xfrm>
            <a:off x="8037513" y="2546350"/>
            <a:ext cx="2770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Proximity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5" name="Google Shape;260;p35">
            <a:extLst>
              <a:ext uri="{FF2B5EF4-FFF2-40B4-BE49-F238E27FC236}">
                <a16:creationId xmlns:a16="http://schemas.microsoft.com/office/drawing/2014/main" id="{4E7DFCBC-57D8-2445-B115-93089AEC769F}"/>
              </a:ext>
            </a:extLst>
          </p:cNvPr>
          <p:cNvSpPr>
            <a:spLocks noChangeArrowheads="1"/>
          </p:cNvSpPr>
          <p:nvPr/>
        </p:nvSpPr>
        <p:spPr bwMode="auto">
          <a:xfrm>
            <a:off x="7242175" y="5081588"/>
            <a:ext cx="2881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Compass</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6" name="Google Shape;261;p35">
            <a:extLst>
              <a:ext uri="{FF2B5EF4-FFF2-40B4-BE49-F238E27FC236}">
                <a16:creationId xmlns:a16="http://schemas.microsoft.com/office/drawing/2014/main" id="{477A4C60-F652-0547-87C0-C167A7104480}"/>
              </a:ext>
            </a:extLst>
          </p:cNvPr>
          <p:cNvSpPr>
            <a:spLocks noChangeArrowheads="1"/>
          </p:cNvSpPr>
          <p:nvPr/>
        </p:nvSpPr>
        <p:spPr bwMode="auto">
          <a:xfrm>
            <a:off x="8575675" y="3736975"/>
            <a:ext cx="2320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Light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7" name="Google Shape;262;p35">
            <a:extLst>
              <a:ext uri="{FF2B5EF4-FFF2-40B4-BE49-F238E27FC236}">
                <a16:creationId xmlns:a16="http://schemas.microsoft.com/office/drawing/2014/main" id="{A08F3FA3-6780-3C42-808A-5CF11066070C}"/>
              </a:ext>
            </a:extLst>
          </p:cNvPr>
          <p:cNvSpPr>
            <a:spLocks noChangeArrowheads="1"/>
          </p:cNvSpPr>
          <p:nvPr/>
        </p:nvSpPr>
        <p:spPr bwMode="auto">
          <a:xfrm>
            <a:off x="8405813" y="3197225"/>
            <a:ext cx="2232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Microphone</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8" name="Google Shape;263;p35">
            <a:extLst>
              <a:ext uri="{FF2B5EF4-FFF2-40B4-BE49-F238E27FC236}">
                <a16:creationId xmlns:a16="http://schemas.microsoft.com/office/drawing/2014/main" id="{1522FF56-7990-8A46-AB6F-81F1A74C21DC}"/>
              </a:ext>
            </a:extLst>
          </p:cNvPr>
          <p:cNvSpPr>
            <a:spLocks noChangeArrowheads="1"/>
          </p:cNvSpPr>
          <p:nvPr/>
        </p:nvSpPr>
        <p:spPr bwMode="auto">
          <a:xfrm>
            <a:off x="1549400" y="2141538"/>
            <a:ext cx="2290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Thermometer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9" name="Google Shape;264;p35">
            <a:extLst>
              <a:ext uri="{FF2B5EF4-FFF2-40B4-BE49-F238E27FC236}">
                <a16:creationId xmlns:a16="http://schemas.microsoft.com/office/drawing/2014/main" id="{B3FBA529-60BD-CC46-8C82-7E64F45B4D63}"/>
              </a:ext>
            </a:extLst>
          </p:cNvPr>
          <p:cNvSpPr>
            <a:spLocks noChangeArrowheads="1"/>
          </p:cNvSpPr>
          <p:nvPr/>
        </p:nvSpPr>
        <p:spPr bwMode="auto">
          <a:xfrm>
            <a:off x="4146550" y="1822450"/>
            <a:ext cx="1871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Bluetooth</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0" name="Google Shape;265;p35">
            <a:extLst>
              <a:ext uri="{FF2B5EF4-FFF2-40B4-BE49-F238E27FC236}">
                <a16:creationId xmlns:a16="http://schemas.microsoft.com/office/drawing/2014/main" id="{47F56194-2763-1D4B-A086-03C4144ADA33}"/>
              </a:ext>
            </a:extLst>
          </p:cNvPr>
          <p:cNvSpPr>
            <a:spLocks noChangeArrowheads="1"/>
          </p:cNvSpPr>
          <p:nvPr/>
        </p:nvSpPr>
        <p:spPr bwMode="auto">
          <a:xfrm>
            <a:off x="2149475" y="2809875"/>
            <a:ext cx="1090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Wi-Fi</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1" name="Google Shape;266;p35">
            <a:extLst>
              <a:ext uri="{FF2B5EF4-FFF2-40B4-BE49-F238E27FC236}">
                <a16:creationId xmlns:a16="http://schemas.microsoft.com/office/drawing/2014/main" id="{1BFB8FB2-7397-9F41-A1C1-39DCB0BE004C}"/>
              </a:ext>
            </a:extLst>
          </p:cNvPr>
          <p:cNvSpPr>
            <a:spLocks noChangeArrowheads="1"/>
          </p:cNvSpPr>
          <p:nvPr/>
        </p:nvSpPr>
        <p:spPr bwMode="auto">
          <a:xfrm>
            <a:off x="5688013" y="1225550"/>
            <a:ext cx="869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NFC</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2" name="Google Shape;267;p35">
            <a:extLst>
              <a:ext uri="{FF2B5EF4-FFF2-40B4-BE49-F238E27FC236}">
                <a16:creationId xmlns:a16="http://schemas.microsoft.com/office/drawing/2014/main" id="{A42BE36E-AFC5-0948-B948-EE95305B2C64}"/>
              </a:ext>
            </a:extLst>
          </p:cNvPr>
          <p:cNvSpPr>
            <a:spLocks noChangeArrowheads="1"/>
          </p:cNvSpPr>
          <p:nvPr/>
        </p:nvSpPr>
        <p:spPr bwMode="auto">
          <a:xfrm>
            <a:off x="3402013" y="5449888"/>
            <a:ext cx="269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Accelerometer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3" name="Google Shape;268;p35">
            <a:extLst>
              <a:ext uri="{FF2B5EF4-FFF2-40B4-BE49-F238E27FC236}">
                <a16:creationId xmlns:a16="http://schemas.microsoft.com/office/drawing/2014/main" id="{7EBD81D7-284A-AE48-B0B2-CA10A9767013}"/>
              </a:ext>
            </a:extLst>
          </p:cNvPr>
          <p:cNvSpPr>
            <a:spLocks noChangeArrowheads="1"/>
          </p:cNvSpPr>
          <p:nvPr/>
        </p:nvSpPr>
        <p:spPr bwMode="auto">
          <a:xfrm>
            <a:off x="5099050" y="588645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Gyroscope</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4" name="Google Shape;269;p35">
            <a:extLst>
              <a:ext uri="{FF2B5EF4-FFF2-40B4-BE49-F238E27FC236}">
                <a16:creationId xmlns:a16="http://schemas.microsoft.com/office/drawing/2014/main" id="{BB7C1082-FD8E-7846-BB56-31C7D596D3E1}"/>
              </a:ext>
            </a:extLst>
          </p:cNvPr>
          <p:cNvSpPr>
            <a:spLocks noChangeArrowheads="1"/>
          </p:cNvSpPr>
          <p:nvPr/>
        </p:nvSpPr>
        <p:spPr bwMode="auto">
          <a:xfrm>
            <a:off x="6291263" y="5449888"/>
            <a:ext cx="207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Pedometer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pic>
        <p:nvPicPr>
          <p:cNvPr id="55315" name="Google Shape;270;p35">
            <a:extLst>
              <a:ext uri="{FF2B5EF4-FFF2-40B4-BE49-F238E27FC236}">
                <a16:creationId xmlns:a16="http://schemas.microsoft.com/office/drawing/2014/main" id="{AE883E6B-B08E-0C42-8E76-CA068EA85F2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284413"/>
            <a:ext cx="29464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Google Shape;271;p35">
            <a:extLst>
              <a:ext uri="{FF2B5EF4-FFF2-40B4-BE49-F238E27FC236}">
                <a16:creationId xmlns:a16="http://schemas.microsoft.com/office/drawing/2014/main" id="{304B5081-A678-7C48-9725-5769A5F13E6A}"/>
              </a:ext>
            </a:extLst>
          </p:cNvPr>
          <p:cNvSpPr>
            <a:spLocks noChangeArrowheads="1"/>
          </p:cNvSpPr>
          <p:nvPr/>
        </p:nvSpPr>
        <p:spPr bwMode="auto">
          <a:xfrm>
            <a:off x="1158875" y="3770313"/>
            <a:ext cx="3175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Cellular network</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7" name="Google Shape;272;p35">
            <a:extLst>
              <a:ext uri="{FF2B5EF4-FFF2-40B4-BE49-F238E27FC236}">
                <a16:creationId xmlns:a16="http://schemas.microsoft.com/office/drawing/2014/main" id="{DB6A284E-637E-C342-954B-FABD84411A49}"/>
              </a:ext>
            </a:extLst>
          </p:cNvPr>
          <p:cNvSpPr>
            <a:spLocks noChangeArrowheads="1"/>
          </p:cNvSpPr>
          <p:nvPr/>
        </p:nvSpPr>
        <p:spPr bwMode="auto">
          <a:xfrm>
            <a:off x="2122488" y="5097463"/>
            <a:ext cx="7342187" cy="1289050"/>
          </a:xfrm>
          <a:prstGeom prst="rect">
            <a:avLst/>
          </a:prstGeom>
          <a:noFill/>
          <a:ln w="9525">
            <a:solidFill>
              <a:srgbClr val="A61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endParaRPr lang="nl-NL" altLang="nl-NL" sz="2400"/>
          </a:p>
        </p:txBody>
      </p:sp>
      <p:sp>
        <p:nvSpPr>
          <p:cNvPr id="55318" name="Google Shape;273;p35">
            <a:extLst>
              <a:ext uri="{FF2B5EF4-FFF2-40B4-BE49-F238E27FC236}">
                <a16:creationId xmlns:a16="http://schemas.microsoft.com/office/drawing/2014/main" id="{6406E835-505B-2745-9E1E-BDDF86669543}"/>
              </a:ext>
            </a:extLst>
          </p:cNvPr>
          <p:cNvSpPr>
            <a:spLocks noChangeArrowheads="1"/>
          </p:cNvSpPr>
          <p:nvPr/>
        </p:nvSpPr>
        <p:spPr bwMode="auto">
          <a:xfrm>
            <a:off x="8361363" y="3135313"/>
            <a:ext cx="2319337" cy="1074737"/>
          </a:xfrm>
          <a:prstGeom prst="rect">
            <a:avLst/>
          </a:prstGeom>
          <a:noFill/>
          <a:ln w="9525">
            <a:solidFill>
              <a:srgbClr val="A61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endParaRPr lang="nl-NL" altLang="nl-NL" sz="2400"/>
          </a:p>
        </p:txBody>
      </p:sp>
      <p:sp>
        <p:nvSpPr>
          <p:cNvPr id="55319" name="Google Shape;274;p35">
            <a:extLst>
              <a:ext uri="{FF2B5EF4-FFF2-40B4-BE49-F238E27FC236}">
                <a16:creationId xmlns:a16="http://schemas.microsoft.com/office/drawing/2014/main" id="{DA1A9CEE-F979-6B48-878B-690EA4D71C46}"/>
              </a:ext>
            </a:extLst>
          </p:cNvPr>
          <p:cNvSpPr>
            <a:spLocks noChangeArrowheads="1"/>
          </p:cNvSpPr>
          <p:nvPr/>
        </p:nvSpPr>
        <p:spPr bwMode="auto">
          <a:xfrm>
            <a:off x="4146550" y="1208088"/>
            <a:ext cx="2389188" cy="1074737"/>
          </a:xfrm>
          <a:prstGeom prst="rect">
            <a:avLst/>
          </a:prstGeom>
          <a:noFill/>
          <a:ln w="9525">
            <a:solidFill>
              <a:srgbClr val="A61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nl-NL" altLang="nl-NL" sz="2400"/>
          </a:p>
        </p:txBody>
      </p:sp>
      <p:sp>
        <p:nvSpPr>
          <p:cNvPr id="55320" name="Google Shape;275;p35">
            <a:extLst>
              <a:ext uri="{FF2B5EF4-FFF2-40B4-BE49-F238E27FC236}">
                <a16:creationId xmlns:a16="http://schemas.microsoft.com/office/drawing/2014/main" id="{A8CC9709-04E1-5A40-84B3-17AFC9D1620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46B7108-EC20-6240-BE3D-F26E9F4CF328}" type="slidenum">
              <a:rPr lang="nl-NL" altLang="nl-NL">
                <a:solidFill>
                  <a:srgbClr val="898989"/>
                </a:solidFill>
              </a:rPr>
              <a:pPr/>
              <a:t>41</a:t>
            </a:fld>
            <a:endParaRPr lang="nl-NL" altLang="nl-NL">
              <a:solidFill>
                <a:srgbClr val="898989"/>
              </a:solidFill>
            </a:endParaRPr>
          </a:p>
        </p:txBody>
      </p:sp>
      <p:sp>
        <p:nvSpPr>
          <p:cNvPr id="55321" name="Google Shape;276;p35">
            <a:extLst>
              <a:ext uri="{FF2B5EF4-FFF2-40B4-BE49-F238E27FC236}">
                <a16:creationId xmlns:a16="http://schemas.microsoft.com/office/drawing/2014/main" id="{FD7D0850-E172-1E4D-8A0F-29312DDF0B06}"/>
              </a:ext>
            </a:extLst>
          </p:cNvPr>
          <p:cNvSpPr>
            <a:spLocks noChangeArrowheads="1"/>
          </p:cNvSpPr>
          <p:nvPr/>
        </p:nvSpPr>
        <p:spPr bwMode="auto">
          <a:xfrm>
            <a:off x="8037513" y="4410075"/>
            <a:ext cx="27701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Camera</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77" name="Google Shape;277;p35">
            <a:extLst>
              <a:ext uri="{FF2B5EF4-FFF2-40B4-BE49-F238E27FC236}">
                <a16:creationId xmlns:a16="http://schemas.microsoft.com/office/drawing/2014/main" id="{E5C848ED-FBE8-7844-815F-B4A88729B1D7}"/>
              </a:ext>
            </a:extLst>
          </p:cNvPr>
          <p:cNvSpPr txBox="1"/>
          <p:nvPr/>
        </p:nvSpPr>
        <p:spPr>
          <a:xfrm>
            <a:off x="237367" y="2501184"/>
            <a:ext cx="2069600" cy="551200"/>
          </a:xfrm>
          <a:prstGeom prst="rect">
            <a:avLst/>
          </a:prstGeom>
          <a:noFill/>
          <a:ln>
            <a:noFill/>
          </a:ln>
        </p:spPr>
        <p:txBody>
          <a:bodyPr spcFirstLastPara="1" lIns="121900" tIns="121900" rIns="121900" bIns="121900"/>
          <a:lstStyle/>
          <a:p>
            <a:pPr>
              <a:defRPr/>
            </a:pPr>
            <a:r>
              <a:rPr lang="en" sz="3200" b="1">
                <a:highlight>
                  <a:srgbClr val="CCCCCC"/>
                </a:highlight>
              </a:rPr>
              <a:t>Location</a:t>
            </a:r>
            <a:endParaRPr sz="3200" b="1">
              <a:highlight>
                <a:srgbClr val="CCCCCC"/>
              </a:highlight>
            </a:endParaRPr>
          </a:p>
        </p:txBody>
      </p:sp>
      <p:sp>
        <p:nvSpPr>
          <p:cNvPr id="278" name="Google Shape;278;p35">
            <a:extLst>
              <a:ext uri="{FF2B5EF4-FFF2-40B4-BE49-F238E27FC236}">
                <a16:creationId xmlns:a16="http://schemas.microsoft.com/office/drawing/2014/main" id="{7DC14B5F-0749-DE48-A33E-B0625EAD0539}"/>
              </a:ext>
            </a:extLst>
          </p:cNvPr>
          <p:cNvSpPr txBox="1"/>
          <p:nvPr/>
        </p:nvSpPr>
        <p:spPr>
          <a:xfrm>
            <a:off x="3032200" y="998200"/>
            <a:ext cx="2388800" cy="551200"/>
          </a:xfrm>
          <a:prstGeom prst="rect">
            <a:avLst/>
          </a:prstGeom>
          <a:noFill/>
          <a:ln>
            <a:noFill/>
          </a:ln>
        </p:spPr>
        <p:txBody>
          <a:bodyPr spcFirstLastPara="1" lIns="121900" tIns="121900" rIns="121900" bIns="121900"/>
          <a:lstStyle/>
          <a:p>
            <a:pPr>
              <a:defRPr/>
            </a:pPr>
            <a:r>
              <a:rPr lang="en" sz="3200" b="1">
                <a:highlight>
                  <a:srgbClr val="CCCCCC"/>
                </a:highlight>
              </a:rPr>
              <a:t>Proximity</a:t>
            </a:r>
            <a:endParaRPr sz="3200" b="1">
              <a:highlight>
                <a:srgbClr val="CCCCCC"/>
              </a:highlight>
            </a:endParaRPr>
          </a:p>
        </p:txBody>
      </p:sp>
      <p:sp>
        <p:nvSpPr>
          <p:cNvPr id="279" name="Google Shape;279;p35">
            <a:extLst>
              <a:ext uri="{FF2B5EF4-FFF2-40B4-BE49-F238E27FC236}">
                <a16:creationId xmlns:a16="http://schemas.microsoft.com/office/drawing/2014/main" id="{6FF0B8A8-82F0-6046-9EE8-DB933D568C39}"/>
              </a:ext>
            </a:extLst>
          </p:cNvPr>
          <p:cNvSpPr txBox="1"/>
          <p:nvPr/>
        </p:nvSpPr>
        <p:spPr>
          <a:xfrm>
            <a:off x="7404700" y="6049000"/>
            <a:ext cx="3580400" cy="551200"/>
          </a:xfrm>
          <a:prstGeom prst="rect">
            <a:avLst/>
          </a:prstGeom>
          <a:noFill/>
          <a:ln>
            <a:noFill/>
          </a:ln>
        </p:spPr>
        <p:txBody>
          <a:bodyPr spcFirstLastPara="1" lIns="121900" tIns="121900" rIns="121900" bIns="121900"/>
          <a:lstStyle/>
          <a:p>
            <a:pPr>
              <a:defRPr/>
            </a:pPr>
            <a:r>
              <a:rPr lang="en" sz="3200" b="1">
                <a:highlight>
                  <a:srgbClr val="CCCCCC"/>
                </a:highlight>
              </a:rPr>
              <a:t>Physical activity</a:t>
            </a:r>
            <a:endParaRPr sz="3200" b="1">
              <a:highlight>
                <a:srgbClr val="CCCCCC"/>
              </a:highlight>
            </a:endParaRPr>
          </a:p>
        </p:txBody>
      </p:sp>
      <p:sp>
        <p:nvSpPr>
          <p:cNvPr id="280" name="Google Shape;280;p35">
            <a:extLst>
              <a:ext uri="{FF2B5EF4-FFF2-40B4-BE49-F238E27FC236}">
                <a16:creationId xmlns:a16="http://schemas.microsoft.com/office/drawing/2014/main" id="{812002B0-F3AD-9F4F-AAD7-0AEB4A0F1B10}"/>
              </a:ext>
            </a:extLst>
          </p:cNvPr>
          <p:cNvSpPr txBox="1"/>
          <p:nvPr/>
        </p:nvSpPr>
        <p:spPr>
          <a:xfrm>
            <a:off x="9671633" y="3992967"/>
            <a:ext cx="2289600" cy="551200"/>
          </a:xfrm>
          <a:prstGeom prst="rect">
            <a:avLst/>
          </a:prstGeom>
          <a:noFill/>
          <a:ln>
            <a:noFill/>
          </a:ln>
        </p:spPr>
        <p:txBody>
          <a:bodyPr spcFirstLastPara="1" lIns="121900" tIns="121900" rIns="121900" bIns="121900"/>
          <a:lstStyle/>
          <a:p>
            <a:pPr>
              <a:defRPr/>
            </a:pPr>
            <a:r>
              <a:rPr lang="en" sz="3200" b="1">
                <a:highlight>
                  <a:srgbClr val="CCCCCC"/>
                </a:highlight>
              </a:rPr>
              <a:t>Ambience</a:t>
            </a:r>
            <a:endParaRPr sz="3200" b="1">
              <a:highlight>
                <a:srgbClr val="CCCCCC"/>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Google Shape;285;p36">
            <a:extLst>
              <a:ext uri="{FF2B5EF4-FFF2-40B4-BE49-F238E27FC236}">
                <a16:creationId xmlns:a16="http://schemas.microsoft.com/office/drawing/2014/main" id="{C2022809-2495-E44B-9827-BBE9D45A6A7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Location sensors</a:t>
            </a:r>
          </a:p>
        </p:txBody>
      </p:sp>
      <p:sp>
        <p:nvSpPr>
          <p:cNvPr id="286" name="Google Shape;286;p36">
            <a:extLst>
              <a:ext uri="{FF2B5EF4-FFF2-40B4-BE49-F238E27FC236}">
                <a16:creationId xmlns:a16="http://schemas.microsoft.com/office/drawing/2014/main" id="{F6A8DBFF-3E6A-8543-87CA-3EA592C1882B}"/>
              </a:ext>
            </a:extLst>
          </p:cNvPr>
          <p:cNvSpPr txBox="1">
            <a:spLocks noGrp="1"/>
          </p:cNvSpPr>
          <p:nvPr>
            <p:ph type="body" idx="1"/>
          </p:nvPr>
        </p:nvSpPr>
        <p:spPr>
          <a:xfrm>
            <a:off x="415925" y="1536700"/>
            <a:ext cx="10301288" cy="4554538"/>
          </a:xfrm>
        </p:spPr>
        <p:txBody>
          <a:bodyPr lIns="121900" tIns="121900" rIns="121900" bIns="121900" rtlCol="0"/>
          <a:lstStyle/>
          <a:p>
            <a:pPr eaLnBrk="1" hangingPunct="1">
              <a:defRPr/>
            </a:pPr>
            <a:r>
              <a:rPr lang="en" dirty="0"/>
              <a:t>GPS</a:t>
            </a:r>
          </a:p>
          <a:p>
            <a:pPr lvl="1" eaLnBrk="1" hangingPunct="1">
              <a:spcBef>
                <a:spcPts val="0"/>
              </a:spcBef>
              <a:defRPr/>
            </a:pPr>
            <a:r>
              <a:rPr lang="en-US" dirty="0"/>
              <a:t>Coordinates in longitude &amp; latitude</a:t>
            </a:r>
          </a:p>
          <a:p>
            <a:pPr lvl="1" eaLnBrk="1" hangingPunct="1">
              <a:spcBef>
                <a:spcPts val="0"/>
              </a:spcBef>
              <a:defRPr/>
            </a:pPr>
            <a:r>
              <a:rPr lang="en-US" dirty="0"/>
              <a:t>High accuracy (newest generation 30 cm)</a:t>
            </a:r>
          </a:p>
          <a:p>
            <a:pPr lvl="1" eaLnBrk="1" hangingPunct="1">
              <a:spcBef>
                <a:spcPts val="0"/>
              </a:spcBef>
              <a:defRPr/>
            </a:pPr>
            <a:r>
              <a:rPr lang="en-US" dirty="0"/>
              <a:t>Works without cell/Internet connection</a:t>
            </a:r>
          </a:p>
          <a:p>
            <a:pPr lvl="1" eaLnBrk="1" hangingPunct="1">
              <a:spcBef>
                <a:spcPts val="0"/>
              </a:spcBef>
              <a:defRPr/>
            </a:pPr>
            <a:r>
              <a:rPr lang="en-US" dirty="0"/>
              <a:t>Performs worse in ‘urban canyons’, indoors,</a:t>
            </a:r>
            <a:br>
              <a:rPr lang="en-US" dirty="0"/>
            </a:br>
            <a:r>
              <a:rPr lang="en-US" dirty="0"/>
              <a:t>and underground (pseudo accuracy!)</a:t>
            </a:r>
          </a:p>
          <a:p>
            <a:pPr lvl="1" eaLnBrk="1" hangingPunct="1">
              <a:spcBef>
                <a:spcPts val="0"/>
              </a:spcBef>
              <a:defRPr/>
            </a:pPr>
            <a:r>
              <a:rPr lang="en-US" dirty="0"/>
              <a:t>Can be battery-draining </a:t>
            </a:r>
          </a:p>
          <a:p>
            <a:pPr eaLnBrk="1" hangingPunct="1">
              <a:defRPr/>
            </a:pPr>
            <a:r>
              <a:rPr lang="en" dirty="0"/>
              <a:t>Cellu</a:t>
            </a:r>
            <a:r>
              <a:rPr lang="nl-NL" dirty="0"/>
              <a:t>lar </a:t>
            </a:r>
            <a:r>
              <a:rPr lang="nl-NL" dirty="0" err="1"/>
              <a:t>network</a:t>
            </a:r>
            <a:endParaRPr lang="nl-NL" dirty="0"/>
          </a:p>
          <a:p>
            <a:pPr lvl="1" eaLnBrk="1" hangingPunct="1">
              <a:spcBef>
                <a:spcPts val="0"/>
              </a:spcBef>
              <a:defRPr/>
            </a:pPr>
            <a:r>
              <a:rPr lang="en-US" dirty="0" err="1"/>
              <a:t>Multilateration</a:t>
            </a:r>
            <a:r>
              <a:rPr lang="en-US" dirty="0"/>
              <a:t> of radio signals </a:t>
            </a:r>
            <a:br>
              <a:rPr lang="en-US" dirty="0"/>
            </a:br>
            <a:r>
              <a:rPr lang="en-US" dirty="0"/>
              <a:t>between (several) cell towers</a:t>
            </a:r>
            <a:endParaRPr lang="nl-NL" dirty="0"/>
          </a:p>
          <a:p>
            <a:pPr eaLnBrk="1" hangingPunct="1">
              <a:defRPr/>
            </a:pPr>
            <a:r>
              <a:rPr lang="nl-NL" dirty="0" err="1"/>
              <a:t>WiFi</a:t>
            </a:r>
            <a:endParaRPr lang="nl-NL" dirty="0"/>
          </a:p>
          <a:p>
            <a:pPr lvl="1" eaLnBrk="1" hangingPunct="1">
              <a:spcBef>
                <a:spcPts val="0"/>
              </a:spcBef>
              <a:defRPr/>
            </a:pPr>
            <a:r>
              <a:rPr lang="en-US" dirty="0"/>
              <a:t>Inferring location from Wi-Fi access points (AP)</a:t>
            </a:r>
            <a:endParaRPr lang="nl-NL" dirty="0"/>
          </a:p>
          <a:p>
            <a:pPr eaLnBrk="1" hangingPunct="1">
              <a:defRPr/>
            </a:pPr>
            <a:r>
              <a:rPr lang="nl-NL" dirty="0" err="1"/>
              <a:t>Beacons</a:t>
            </a:r>
            <a:endParaRPr lang="nl-NL" dirty="0"/>
          </a:p>
          <a:p>
            <a:pPr lvl="1" eaLnBrk="1" hangingPunct="1">
              <a:spcBef>
                <a:spcPts val="0"/>
              </a:spcBef>
              <a:defRPr/>
            </a:pPr>
            <a:r>
              <a:rPr lang="en-US" dirty="0"/>
              <a:t>Bluetooth transmitters for indoors</a:t>
            </a:r>
          </a:p>
          <a:p>
            <a:pPr lvl="1" eaLnBrk="1" hangingPunct="1">
              <a:defRPr/>
            </a:pPr>
            <a:endParaRPr lang="nl-NL" dirty="0"/>
          </a:p>
          <a:p>
            <a:pPr indent="0" eaLnBrk="1" hangingPunct="1">
              <a:spcBef>
                <a:spcPts val="2133"/>
              </a:spcBef>
              <a:spcAft>
                <a:spcPts val="2133"/>
              </a:spcAft>
              <a:buFont typeface="Arial" panose="020B0604020202020204" pitchFamily="34" charset="0"/>
              <a:buNone/>
              <a:defRPr/>
            </a:pPr>
            <a:endParaRPr dirty="0"/>
          </a:p>
        </p:txBody>
      </p:sp>
      <p:sp>
        <p:nvSpPr>
          <p:cNvPr id="288" name="Google Shape;288;p36">
            <a:extLst>
              <a:ext uri="{FF2B5EF4-FFF2-40B4-BE49-F238E27FC236}">
                <a16:creationId xmlns:a16="http://schemas.microsoft.com/office/drawing/2014/main" id="{444548EF-63BD-D243-A676-D5A35CCAFC32}"/>
              </a:ext>
            </a:extLst>
          </p:cNvPr>
          <p:cNvSpPr txBox="1"/>
          <p:nvPr/>
        </p:nvSpPr>
        <p:spPr>
          <a:xfrm>
            <a:off x="7040563" y="6091238"/>
            <a:ext cx="5599112" cy="846137"/>
          </a:xfrm>
          <a:prstGeom prst="rect">
            <a:avLst/>
          </a:prstGeom>
          <a:noFill/>
          <a:ln>
            <a:noFill/>
          </a:ln>
        </p:spPr>
        <p:txBody>
          <a:bodyPr spcFirstLastPara="1" lIns="121900" tIns="121900" rIns="121900" bIns="121900"/>
          <a:lstStyle/>
          <a:p>
            <a:pPr algn="ctr">
              <a:defRPr/>
            </a:pPr>
            <a:r>
              <a:rPr lang="en" sz="1067" dirty="0"/>
              <a:t>Picture source:  </a:t>
            </a:r>
            <a:r>
              <a:rPr lang="nl-NL" sz="1100" dirty="0">
                <a:hlinkClick r:id="rId3"/>
              </a:rPr>
              <a:t>https://i2.wp.com/geoawesomeness.com/wp-content/uploads/2014/01/urbancanyon.jpg?fit=600%2C400&amp;ssl=1</a:t>
            </a:r>
            <a:r>
              <a:rPr lang="nl-NL" sz="1100" dirty="0"/>
              <a:t>, </a:t>
            </a:r>
          </a:p>
          <a:p>
            <a:pPr algn="ctr">
              <a:defRPr/>
            </a:pPr>
            <a:r>
              <a:rPr lang="nl-NL" sz="1100" dirty="0">
                <a:hlinkClick r:id="rId4"/>
              </a:rPr>
              <a:t>https://locatify.com/wp-content/uploads/2015/03/beacon-wall-756x425.jpg</a:t>
            </a:r>
            <a:endParaRPr sz="1067" dirty="0"/>
          </a:p>
        </p:txBody>
      </p:sp>
      <p:sp>
        <p:nvSpPr>
          <p:cNvPr id="57349" name="Google Shape;289;p36">
            <a:extLst>
              <a:ext uri="{FF2B5EF4-FFF2-40B4-BE49-F238E27FC236}">
                <a16:creationId xmlns:a16="http://schemas.microsoft.com/office/drawing/2014/main" id="{F93D2EEC-1872-FF4B-9EE4-62C8F299B29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37BB15D-73FF-6A4A-A61A-8C39A8F122EA}" type="slidenum">
              <a:rPr lang="nl-NL" altLang="nl-NL">
                <a:solidFill>
                  <a:srgbClr val="898989"/>
                </a:solidFill>
              </a:rPr>
              <a:pPr/>
              <a:t>42</a:t>
            </a:fld>
            <a:endParaRPr lang="nl-NL" altLang="nl-NL">
              <a:solidFill>
                <a:srgbClr val="898989"/>
              </a:solidFill>
            </a:endParaRPr>
          </a:p>
        </p:txBody>
      </p:sp>
      <p:pic>
        <p:nvPicPr>
          <p:cNvPr id="1026" name="Picture 2" descr="https://i2.wp.com/geoawesomeness.com/wp-content/uploads/2014/01/urbancanyon.jpg?fit=600%2C400&amp;ssl=1">
            <a:extLst>
              <a:ext uri="{FF2B5EF4-FFF2-40B4-BE49-F238E27FC236}">
                <a16:creationId xmlns:a16="http://schemas.microsoft.com/office/drawing/2014/main" id="{867FA062-7668-8845-925F-5E89F31CE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7588" y="355600"/>
            <a:ext cx="46609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s://locatify.com/wp-content/uploads/2015/03/beacon-wall-756x425.jpg">
            <a:extLst>
              <a:ext uri="{FF2B5EF4-FFF2-40B4-BE49-F238E27FC236}">
                <a16:creationId xmlns:a16="http://schemas.microsoft.com/office/drawing/2014/main" id="{B0596C97-57A8-B143-BDE7-1AFC90C90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8300" y="3641725"/>
            <a:ext cx="4040188"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8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6">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8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6">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86">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
                                            <p:txEl>
                                              <p:pRg st="11" end="1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Google Shape;329;p41">
            <a:extLst>
              <a:ext uri="{FF2B5EF4-FFF2-40B4-BE49-F238E27FC236}">
                <a16:creationId xmlns:a16="http://schemas.microsoft.com/office/drawing/2014/main" id="{1043930B-8D14-7C46-9A45-FB3AF68842A2}"/>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Physical activity sensors</a:t>
            </a:r>
          </a:p>
        </p:txBody>
      </p:sp>
      <p:sp>
        <p:nvSpPr>
          <p:cNvPr id="330" name="Google Shape;330;p41">
            <a:extLst>
              <a:ext uri="{FF2B5EF4-FFF2-40B4-BE49-F238E27FC236}">
                <a16:creationId xmlns:a16="http://schemas.microsoft.com/office/drawing/2014/main" id="{CB165E8D-205A-BA46-9990-5D92B019A8E8}"/>
              </a:ext>
            </a:extLst>
          </p:cNvPr>
          <p:cNvSpPr txBox="1">
            <a:spLocks noGrp="1"/>
          </p:cNvSpPr>
          <p:nvPr>
            <p:ph type="body" idx="1"/>
          </p:nvPr>
        </p:nvSpPr>
        <p:spPr>
          <a:xfrm>
            <a:off x="415925" y="1550988"/>
            <a:ext cx="11360150" cy="4554537"/>
          </a:xfrm>
        </p:spPr>
        <p:txBody>
          <a:bodyPr lIns="121900" tIns="121900" rIns="121900" bIns="121900" rtlCol="0"/>
          <a:lstStyle/>
          <a:p>
            <a:pPr eaLnBrk="1" hangingPunct="1">
              <a:defRPr/>
            </a:pPr>
            <a:r>
              <a:rPr lang="en" dirty="0"/>
              <a:t>Accelerometer</a:t>
            </a:r>
            <a:endParaRPr dirty="0"/>
          </a:p>
          <a:p>
            <a:pPr eaLnBrk="1" hangingPunct="1">
              <a:defRPr/>
            </a:pPr>
            <a:r>
              <a:rPr lang="en" dirty="0"/>
              <a:t>Gyroscope</a:t>
            </a:r>
          </a:p>
          <a:p>
            <a:pPr eaLnBrk="1" hangingPunct="1">
              <a:defRPr/>
            </a:pPr>
            <a:r>
              <a:rPr lang="en" dirty="0">
                <a:solidFill>
                  <a:schemeClr val="bg2">
                    <a:lumMod val="90000"/>
                  </a:schemeClr>
                </a:solidFill>
              </a:rPr>
              <a:t>Mangnetometer</a:t>
            </a:r>
          </a:p>
          <a:p>
            <a:pPr eaLnBrk="1" hangingPunct="1">
              <a:defRPr/>
            </a:pPr>
            <a:r>
              <a:rPr lang="en" dirty="0">
                <a:solidFill>
                  <a:schemeClr val="bg2">
                    <a:lumMod val="90000"/>
                  </a:schemeClr>
                </a:solidFill>
              </a:rPr>
              <a:t>Barometer</a:t>
            </a:r>
          </a:p>
          <a:p>
            <a:pPr eaLnBrk="1" hangingPunct="1">
              <a:defRPr/>
            </a:pPr>
            <a:r>
              <a:rPr lang="en" dirty="0">
                <a:solidFill>
                  <a:schemeClr val="bg2">
                    <a:lumMod val="90000"/>
                  </a:schemeClr>
                </a:solidFill>
              </a:rPr>
              <a:t>Pedometer</a:t>
            </a:r>
            <a:endParaRPr dirty="0">
              <a:solidFill>
                <a:schemeClr val="bg2">
                  <a:lumMod val="90000"/>
                </a:schemeClr>
              </a:solidFill>
            </a:endParaRPr>
          </a:p>
        </p:txBody>
      </p:sp>
      <p:pic>
        <p:nvPicPr>
          <p:cNvPr id="59396" name="Google Shape;331;p41">
            <a:extLst>
              <a:ext uri="{FF2B5EF4-FFF2-40B4-BE49-F238E27FC236}">
                <a16:creationId xmlns:a16="http://schemas.microsoft.com/office/drawing/2014/main" id="{61069432-D3FC-B240-880D-F1E037AE5B5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325" y="1741488"/>
            <a:ext cx="8156575"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Google Shape;332;p41">
            <a:extLst>
              <a:ext uri="{FF2B5EF4-FFF2-40B4-BE49-F238E27FC236}">
                <a16:creationId xmlns:a16="http://schemas.microsoft.com/office/drawing/2014/main" id="{5CBE77D5-8017-7045-B988-25C31B168E2F}"/>
              </a:ext>
            </a:extLst>
          </p:cNvPr>
          <p:cNvSpPr txBox="1"/>
          <p:nvPr/>
        </p:nvSpPr>
        <p:spPr>
          <a:xfrm>
            <a:off x="5602288" y="5913438"/>
            <a:ext cx="3932237" cy="387350"/>
          </a:xfrm>
          <a:prstGeom prst="rect">
            <a:avLst/>
          </a:prstGeom>
          <a:noFill/>
          <a:ln>
            <a:noFill/>
          </a:ln>
        </p:spPr>
        <p:txBody>
          <a:bodyPr spcFirstLastPara="1" lIns="121900" tIns="121900" rIns="121900" bIns="121900"/>
          <a:lstStyle/>
          <a:p>
            <a:pPr algn="ctr">
              <a:defRPr/>
            </a:pPr>
            <a:r>
              <a:rPr lang="en" sz="1067">
                <a:solidFill>
                  <a:schemeClr val="dk1"/>
                </a:solidFill>
              </a:rPr>
              <a:t>Source: </a:t>
            </a:r>
            <a:r>
              <a:rPr lang="en" sz="1067"/>
              <a:t>Schlosser et al. (2019)</a:t>
            </a:r>
            <a:endParaRPr sz="1067"/>
          </a:p>
        </p:txBody>
      </p:sp>
      <p:sp>
        <p:nvSpPr>
          <p:cNvPr id="59398" name="Google Shape;333;p41">
            <a:extLst>
              <a:ext uri="{FF2B5EF4-FFF2-40B4-BE49-F238E27FC236}">
                <a16:creationId xmlns:a16="http://schemas.microsoft.com/office/drawing/2014/main" id="{2F4B910A-11BD-EC40-8A97-0FF156AFC24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CA88004-ECDA-9B4A-8953-893B78720AA4}" type="slidenum">
              <a:rPr lang="nl-NL" altLang="nl-NL">
                <a:solidFill>
                  <a:srgbClr val="898989"/>
                </a:solidFill>
              </a:rPr>
              <a:pPr/>
              <a:t>43</a:t>
            </a:fld>
            <a:endParaRPr lang="nl-NL" altLang="nl-NL">
              <a:solidFill>
                <a:srgbClr val="89898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D518A3D1-5C80-E245-9E69-3993E8E62CA8}"/>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a:t>Ambience sensors, proximity sensors</a:t>
            </a:r>
          </a:p>
        </p:txBody>
      </p:sp>
      <p:sp>
        <p:nvSpPr>
          <p:cNvPr id="3" name="Text Placeholder 2">
            <a:extLst>
              <a:ext uri="{FF2B5EF4-FFF2-40B4-BE49-F238E27FC236}">
                <a16:creationId xmlns:a16="http://schemas.microsoft.com/office/drawing/2014/main" id="{92896F0D-0489-5A42-B17A-41C45BFA5B6E}"/>
              </a:ext>
            </a:extLst>
          </p:cNvPr>
          <p:cNvSpPr>
            <a:spLocks noGrp="1" noChangeArrowheads="1"/>
          </p:cNvSpPr>
          <p:nvPr>
            <p:ph type="body" idx="1"/>
          </p:nvPr>
        </p:nvSpPr>
        <p:spPr>
          <a:xfrm>
            <a:off x="415925" y="1536700"/>
            <a:ext cx="11360150" cy="4554538"/>
          </a:xfrm>
        </p:spPr>
        <p:txBody>
          <a:bodyPr/>
          <a:lstStyle/>
          <a:p>
            <a:pPr marL="608013" indent="-455613" eaLnBrk="1" hangingPunct="1">
              <a:spcBef>
                <a:spcPct val="0"/>
              </a:spcBef>
              <a:spcAft>
                <a:spcPct val="0"/>
              </a:spcAft>
            </a:pPr>
            <a:r>
              <a:rPr lang="en-US" altLang="nl-NL"/>
              <a:t>Camera</a:t>
            </a:r>
          </a:p>
          <a:p>
            <a:pPr marL="1217613" lvl="1" indent="-422275" eaLnBrk="1" hangingPunct="1">
              <a:spcBef>
                <a:spcPct val="0"/>
              </a:spcBef>
              <a:spcAft>
                <a:spcPct val="0"/>
              </a:spcAft>
            </a:pPr>
            <a:r>
              <a:rPr lang="en-US" altLang="nl-NL"/>
              <a:t>photos, videos, scanning of bar codes</a:t>
            </a:r>
          </a:p>
          <a:p>
            <a:pPr marL="1217613" lvl="1" indent="-422275" eaLnBrk="1" hangingPunct="1">
              <a:spcBef>
                <a:spcPct val="0"/>
              </a:spcBef>
              <a:spcAft>
                <a:spcPct val="0"/>
              </a:spcAft>
            </a:pPr>
            <a:r>
              <a:rPr lang="en-US" altLang="nl-NL"/>
              <a:t>heart rate</a:t>
            </a:r>
          </a:p>
          <a:p>
            <a:pPr marL="1217613" lvl="1" indent="-422275" eaLnBrk="1" hangingPunct="1">
              <a:spcBef>
                <a:spcPct val="0"/>
              </a:spcBef>
              <a:spcAft>
                <a:spcPct val="0"/>
              </a:spcAft>
            </a:pPr>
            <a:r>
              <a:rPr lang="en-US" altLang="nl-NL"/>
              <a:t>linear distance</a:t>
            </a:r>
          </a:p>
          <a:p>
            <a:pPr marL="608013" indent="-455613" eaLnBrk="1" hangingPunct="1">
              <a:spcBef>
                <a:spcPct val="0"/>
              </a:spcBef>
              <a:spcAft>
                <a:spcPct val="0"/>
              </a:spcAft>
            </a:pPr>
            <a:r>
              <a:rPr lang="en-US" altLang="nl-NL"/>
              <a:t>Microphone</a:t>
            </a:r>
          </a:p>
          <a:p>
            <a:pPr marL="1217613" lvl="1" indent="-422275" eaLnBrk="1" hangingPunct="1">
              <a:spcBef>
                <a:spcPct val="0"/>
              </a:spcBef>
              <a:spcAft>
                <a:spcPct val="0"/>
              </a:spcAft>
            </a:pPr>
            <a:r>
              <a:rPr lang="en-US" altLang="nl-NL"/>
              <a:t>active and passive (ambient noise) recording</a:t>
            </a:r>
          </a:p>
          <a:p>
            <a:pPr marL="608013" indent="-455613" eaLnBrk="1" hangingPunct="1">
              <a:spcBef>
                <a:spcPct val="0"/>
              </a:spcBef>
              <a:spcAft>
                <a:spcPct val="0"/>
              </a:spcAft>
            </a:pPr>
            <a:r>
              <a:rPr lang="en-US" altLang="nl-NL"/>
              <a:t>Light sensor</a:t>
            </a:r>
          </a:p>
          <a:p>
            <a:pPr marL="1217613" lvl="1" indent="-422275" eaLnBrk="1" hangingPunct="1">
              <a:spcBef>
                <a:spcPct val="0"/>
              </a:spcBef>
              <a:spcAft>
                <a:spcPct val="0"/>
              </a:spcAft>
            </a:pPr>
            <a:r>
              <a:rPr lang="en-US" altLang="nl-NL"/>
              <a:t>e.g., identify idle state</a:t>
            </a:r>
          </a:p>
          <a:p>
            <a:pPr marL="608013" indent="-455613" eaLnBrk="1" hangingPunct="1">
              <a:spcBef>
                <a:spcPct val="0"/>
              </a:spcBef>
              <a:spcAft>
                <a:spcPct val="0"/>
              </a:spcAft>
            </a:pPr>
            <a:endParaRPr lang="en-US" altLang="nl-NL"/>
          </a:p>
          <a:p>
            <a:pPr marL="608013" indent="-455613" eaLnBrk="1" hangingPunct="1">
              <a:spcBef>
                <a:spcPct val="0"/>
              </a:spcBef>
              <a:spcAft>
                <a:spcPct val="0"/>
              </a:spcAft>
            </a:pPr>
            <a:r>
              <a:rPr lang="en-US" altLang="nl-NL"/>
              <a:t>Bluetooth</a:t>
            </a:r>
          </a:p>
          <a:p>
            <a:pPr marL="608013" indent="-455613" eaLnBrk="1" hangingPunct="1">
              <a:spcBef>
                <a:spcPct val="0"/>
              </a:spcBef>
              <a:spcAft>
                <a:spcPct val="0"/>
              </a:spcAft>
            </a:pPr>
            <a:r>
              <a:rPr lang="en-US" altLang="nl-NL"/>
              <a:t>RFID</a:t>
            </a:r>
          </a:p>
          <a:p>
            <a:pPr marL="608013" indent="-455613" eaLnBrk="1" hangingPunct="1">
              <a:spcBef>
                <a:spcPct val="0"/>
              </a:spcBef>
              <a:spcAft>
                <a:spcPct val="0"/>
              </a:spcAft>
            </a:pPr>
            <a:r>
              <a:rPr lang="en-US" altLang="nl-NL"/>
              <a:t>NFC</a:t>
            </a:r>
          </a:p>
          <a:p>
            <a:pPr marL="608013" indent="-455613" eaLnBrk="1" hangingPunct="1">
              <a:spcBef>
                <a:spcPct val="0"/>
              </a:spcBef>
              <a:spcAft>
                <a:spcPct val="0"/>
              </a:spcAft>
            </a:pPr>
            <a:endParaRPr lang="en-US" altLang="nl-NL"/>
          </a:p>
        </p:txBody>
      </p:sp>
      <p:grpSp>
        <p:nvGrpSpPr>
          <p:cNvPr id="61444" name="Google Shape;354;p43">
            <a:extLst>
              <a:ext uri="{FF2B5EF4-FFF2-40B4-BE49-F238E27FC236}">
                <a16:creationId xmlns:a16="http://schemas.microsoft.com/office/drawing/2014/main" id="{9525269E-C573-8747-8E9A-CAE49EC1209F}"/>
              </a:ext>
            </a:extLst>
          </p:cNvPr>
          <p:cNvGrpSpPr>
            <a:grpSpLocks/>
          </p:cNvGrpSpPr>
          <p:nvPr/>
        </p:nvGrpSpPr>
        <p:grpSpPr bwMode="auto">
          <a:xfrm>
            <a:off x="7059613" y="974725"/>
            <a:ext cx="5561012" cy="5402263"/>
            <a:chOff x="1870813" y="2601316"/>
            <a:chExt cx="2210550" cy="2210550"/>
          </a:xfrm>
        </p:grpSpPr>
        <p:pic>
          <p:nvPicPr>
            <p:cNvPr id="61446" name="Google Shape;355;p43">
              <a:extLst>
                <a:ext uri="{FF2B5EF4-FFF2-40B4-BE49-F238E27FC236}">
                  <a16:creationId xmlns:a16="http://schemas.microsoft.com/office/drawing/2014/main" id="{35A10C04-8AA1-D747-A814-F0F46977682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813" y="2601316"/>
              <a:ext cx="2210550" cy="221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Google Shape;356;p43">
              <a:extLst>
                <a:ext uri="{FF2B5EF4-FFF2-40B4-BE49-F238E27FC236}">
                  <a16:creationId xmlns:a16="http://schemas.microsoft.com/office/drawing/2014/main" id="{245CBCF7-BFA6-774B-8A1D-DCABE3FAC779}"/>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37836" t="36134" r="39397"/>
            <a:stretch>
              <a:fillRect/>
            </a:stretch>
          </p:blipFill>
          <p:spPr bwMode="auto">
            <a:xfrm>
              <a:off x="2549439" y="2978426"/>
              <a:ext cx="853304" cy="145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45" name="Google Shape;357;p43">
            <a:extLst>
              <a:ext uri="{FF2B5EF4-FFF2-40B4-BE49-F238E27FC236}">
                <a16:creationId xmlns:a16="http://schemas.microsoft.com/office/drawing/2014/main" id="{C94E7822-C566-794B-B1B3-3D713F9315AB}"/>
              </a:ext>
            </a:extLst>
          </p:cNvPr>
          <p:cNvSpPr txBox="1">
            <a:spLocks noChangeArrowheads="1"/>
          </p:cNvSpPr>
          <p:nvPr/>
        </p:nvSpPr>
        <p:spPr bwMode="auto">
          <a:xfrm>
            <a:off x="8366125" y="5946775"/>
            <a:ext cx="29495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800">
                <a:solidFill>
                  <a:srgbClr val="000000"/>
                </a:solidFill>
              </a:rPr>
              <a:t>Source: </a:t>
            </a:r>
            <a:r>
              <a:rPr lang="nl-NL" altLang="nl-NL" sz="800"/>
              <a:t>Jäckle et al. (2018)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Google Shape;395;p48">
            <a:extLst>
              <a:ext uri="{FF2B5EF4-FFF2-40B4-BE49-F238E27FC236}">
                <a16:creationId xmlns:a16="http://schemas.microsoft.com/office/drawing/2014/main" id="{BCBC7B8C-AFF6-C04B-A233-937665E1FD4B}"/>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...a selection of research questions</a:t>
            </a:r>
          </a:p>
        </p:txBody>
      </p:sp>
      <p:sp>
        <p:nvSpPr>
          <p:cNvPr id="62467" name="Google Shape;396;p48">
            <a:extLst>
              <a:ext uri="{FF2B5EF4-FFF2-40B4-BE49-F238E27FC236}">
                <a16:creationId xmlns:a16="http://schemas.microsoft.com/office/drawing/2014/main" id="{BB86A8BD-35CE-2D4C-AE52-C6B261218C1F}"/>
              </a:ext>
            </a:extLst>
          </p:cNvPr>
          <p:cNvSpPr>
            <a:spLocks noGrp="1" noChangeArrowheads="1"/>
          </p:cNvSpPr>
          <p:nvPr>
            <p:ph type="body" idx="1"/>
          </p:nvPr>
        </p:nvSpPr>
        <p:spPr>
          <a:xfrm>
            <a:off x="415925" y="1536700"/>
            <a:ext cx="11360150" cy="4554538"/>
          </a:xfrm>
        </p:spPr>
        <p:txBody>
          <a:bodyPr lIns="121900" tIns="121900" rIns="121900" bIns="121900"/>
          <a:lstStyle/>
          <a:p>
            <a:pPr marL="608013" indent="-455613" eaLnBrk="1" hangingPunct="1">
              <a:spcBef>
                <a:spcPct val="0"/>
              </a:spcBef>
              <a:spcAft>
                <a:spcPct val="0"/>
              </a:spcAft>
            </a:pPr>
            <a:r>
              <a:rPr lang="nl-NL" altLang="nl-NL" dirty="0"/>
              <a:t>How do </a:t>
            </a:r>
            <a:r>
              <a:rPr lang="nl-NL" altLang="nl-NL" dirty="0" err="1"/>
              <a:t>environmental</a:t>
            </a:r>
            <a:r>
              <a:rPr lang="nl-NL" altLang="nl-NL" dirty="0"/>
              <a:t> factors affect </a:t>
            </a:r>
            <a:r>
              <a:rPr lang="nl-NL" altLang="nl-NL" dirty="0" err="1"/>
              <a:t>happiness</a:t>
            </a:r>
            <a:r>
              <a:rPr lang="nl-NL" altLang="nl-NL" dirty="0"/>
              <a:t>? </a:t>
            </a:r>
            <a:r>
              <a:rPr lang="nl-NL" altLang="nl-NL" sz="1600" dirty="0"/>
              <a:t>(</a:t>
            </a:r>
            <a:r>
              <a:rPr lang="nl-NL" altLang="nl-NL" sz="1600" dirty="0" err="1"/>
              <a:t>MacKerron</a:t>
            </a:r>
            <a:r>
              <a:rPr lang="nl-NL" altLang="nl-NL" sz="1600" dirty="0"/>
              <a:t> &amp; </a:t>
            </a:r>
            <a:r>
              <a:rPr lang="nl-NL" altLang="nl-NL" sz="1600" dirty="0" err="1"/>
              <a:t>Mourato</a:t>
            </a:r>
            <a:r>
              <a:rPr lang="nl-NL" altLang="nl-NL" sz="1600" dirty="0"/>
              <a:t> 2013)</a:t>
            </a:r>
          </a:p>
          <a:p>
            <a:pPr marL="608013" indent="-455613" eaLnBrk="1" hangingPunct="1">
              <a:spcBef>
                <a:spcPct val="0"/>
              </a:spcBef>
              <a:spcAft>
                <a:spcPct val="0"/>
              </a:spcAft>
            </a:pPr>
            <a:r>
              <a:rPr lang="nl-NL" altLang="nl-NL" dirty="0"/>
              <a:t>How do </a:t>
            </a:r>
            <a:r>
              <a:rPr lang="nl-NL" altLang="nl-NL" dirty="0" err="1"/>
              <a:t>people</a:t>
            </a:r>
            <a:r>
              <a:rPr lang="nl-NL" altLang="nl-NL" dirty="0"/>
              <a:t> </a:t>
            </a:r>
            <a:r>
              <a:rPr lang="nl-NL" altLang="nl-NL" dirty="0" err="1"/>
              <a:t>interact</a:t>
            </a:r>
            <a:r>
              <a:rPr lang="nl-NL" altLang="nl-NL" dirty="0"/>
              <a:t> in large </a:t>
            </a:r>
            <a:r>
              <a:rPr lang="nl-NL" altLang="nl-NL" dirty="0" err="1"/>
              <a:t>social</a:t>
            </a:r>
            <a:r>
              <a:rPr lang="nl-NL" altLang="nl-NL" dirty="0"/>
              <a:t> </a:t>
            </a:r>
            <a:r>
              <a:rPr lang="nl-NL" altLang="nl-NL" dirty="0" err="1"/>
              <a:t>networks</a:t>
            </a:r>
            <a:r>
              <a:rPr lang="nl-NL" altLang="nl-NL" dirty="0"/>
              <a:t>? </a:t>
            </a:r>
            <a:r>
              <a:rPr lang="nl-NL" altLang="nl-NL" sz="1600" dirty="0"/>
              <a:t>(</a:t>
            </a:r>
            <a:r>
              <a:rPr lang="nl-NL" altLang="nl-NL" sz="1600" dirty="0" err="1"/>
              <a:t>Stopczynski</a:t>
            </a:r>
            <a:r>
              <a:rPr lang="nl-NL" altLang="nl-NL" sz="1600" dirty="0"/>
              <a:t> et al. 2014)</a:t>
            </a:r>
          </a:p>
          <a:p>
            <a:pPr marL="608013" indent="-455613" eaLnBrk="1" hangingPunct="1">
              <a:spcBef>
                <a:spcPct val="0"/>
              </a:spcBef>
              <a:spcAft>
                <a:spcPct val="0"/>
              </a:spcAft>
            </a:pPr>
            <a:r>
              <a:rPr lang="nl-NL" altLang="nl-NL" dirty="0"/>
              <a:t>How </a:t>
            </a:r>
            <a:r>
              <a:rPr lang="nl-NL" altLang="nl-NL" dirty="0" err="1"/>
              <a:t>much</a:t>
            </a:r>
            <a:r>
              <a:rPr lang="nl-NL" altLang="nl-NL" dirty="0"/>
              <a:t> do </a:t>
            </a:r>
            <a:r>
              <a:rPr lang="nl-NL" altLang="nl-NL" dirty="0" err="1"/>
              <a:t>households</a:t>
            </a:r>
            <a:r>
              <a:rPr lang="nl-NL" altLang="nl-NL" dirty="0"/>
              <a:t> </a:t>
            </a:r>
            <a:r>
              <a:rPr lang="nl-NL" altLang="nl-NL" dirty="0" err="1"/>
              <a:t>spend</a:t>
            </a:r>
            <a:r>
              <a:rPr lang="nl-NL" altLang="nl-NL" dirty="0"/>
              <a:t> on </a:t>
            </a:r>
            <a:r>
              <a:rPr lang="nl-NL" altLang="nl-NL" dirty="0" err="1"/>
              <a:t>goods</a:t>
            </a:r>
            <a:r>
              <a:rPr lang="nl-NL" altLang="nl-NL" dirty="0"/>
              <a:t> </a:t>
            </a:r>
            <a:r>
              <a:rPr lang="nl-NL" altLang="nl-NL" dirty="0" err="1"/>
              <a:t>and</a:t>
            </a:r>
            <a:r>
              <a:rPr lang="nl-NL" altLang="nl-NL" dirty="0"/>
              <a:t> services? </a:t>
            </a:r>
            <a:r>
              <a:rPr lang="nl-NL" altLang="nl-NL" sz="1600" dirty="0"/>
              <a:t>(</a:t>
            </a:r>
            <a:r>
              <a:rPr lang="nl-NL" altLang="nl-NL" sz="1600" dirty="0" err="1"/>
              <a:t>Jäckle</a:t>
            </a:r>
            <a:r>
              <a:rPr lang="nl-NL" altLang="nl-NL" sz="1600" dirty="0"/>
              <a:t> et al. 2019; </a:t>
            </a:r>
            <a:r>
              <a:rPr lang="nl-NL" altLang="nl-NL" sz="1600" dirty="0" err="1"/>
              <a:t>Wenz</a:t>
            </a:r>
            <a:r>
              <a:rPr lang="nl-NL" altLang="nl-NL" sz="1600" dirty="0"/>
              <a:t> et al. 2018)</a:t>
            </a:r>
          </a:p>
          <a:p>
            <a:pPr marL="608013" indent="-455613" eaLnBrk="1" hangingPunct="1">
              <a:spcBef>
                <a:spcPct val="0"/>
              </a:spcBef>
              <a:spcAft>
                <a:spcPct val="0"/>
              </a:spcAft>
            </a:pPr>
            <a:r>
              <a:rPr lang="nl-NL" altLang="nl-NL" dirty="0" err="1"/>
              <a:t>What</a:t>
            </a:r>
            <a:r>
              <a:rPr lang="nl-NL" altLang="nl-NL" dirty="0"/>
              <a:t> food </a:t>
            </a:r>
            <a:r>
              <a:rPr lang="nl-NL" altLang="nl-NL" dirty="0" err="1"/>
              <a:t>and</a:t>
            </a:r>
            <a:r>
              <a:rPr lang="nl-NL" altLang="nl-NL" dirty="0"/>
              <a:t> drinks do </a:t>
            </a:r>
            <a:r>
              <a:rPr lang="nl-NL" altLang="nl-NL" dirty="0" err="1"/>
              <a:t>Americans</a:t>
            </a:r>
            <a:r>
              <a:rPr lang="nl-NL" altLang="nl-NL" dirty="0"/>
              <a:t> </a:t>
            </a:r>
            <a:r>
              <a:rPr lang="nl-NL" altLang="nl-NL" dirty="0" err="1"/>
              <a:t>acquire</a:t>
            </a:r>
            <a:r>
              <a:rPr lang="nl-NL" altLang="nl-NL" dirty="0"/>
              <a:t>? </a:t>
            </a:r>
            <a:r>
              <a:rPr lang="nl-NL" altLang="nl-NL" sz="1600" dirty="0"/>
              <a:t>(</a:t>
            </a:r>
            <a:r>
              <a:rPr lang="nl-NL" altLang="nl-NL" sz="1600" dirty="0" err="1"/>
              <a:t>Yan</a:t>
            </a:r>
            <a:r>
              <a:rPr lang="nl-NL" altLang="nl-NL" sz="1600" dirty="0"/>
              <a:t> et al. 2019)</a:t>
            </a:r>
          </a:p>
          <a:p>
            <a:pPr marL="608013" indent="-455613" eaLnBrk="1" hangingPunct="1">
              <a:spcBef>
                <a:spcPct val="0"/>
              </a:spcBef>
              <a:spcAft>
                <a:spcPct val="0"/>
              </a:spcAft>
            </a:pPr>
            <a:r>
              <a:rPr lang="en-US" altLang="nl-NL" dirty="0"/>
              <a:t>How do people find work after prison? </a:t>
            </a:r>
            <a:r>
              <a:rPr lang="en-US" altLang="nl-NL" sz="1600" dirty="0"/>
              <a:t>(</a:t>
            </a:r>
            <a:r>
              <a:rPr lang="en-US" altLang="nl-NL" sz="1600" dirty="0" err="1"/>
              <a:t>Sugie</a:t>
            </a:r>
            <a:r>
              <a:rPr lang="en-US" altLang="nl-NL" sz="1600" dirty="0"/>
              <a:t> 2018)</a:t>
            </a:r>
            <a:endParaRPr lang="nl-NL" altLang="nl-NL" dirty="0"/>
          </a:p>
          <a:p>
            <a:pPr marL="608013" indent="-455613" eaLnBrk="1" hangingPunct="1">
              <a:spcBef>
                <a:spcPct val="0"/>
              </a:spcBef>
              <a:spcAft>
                <a:spcPct val="0"/>
              </a:spcAft>
            </a:pPr>
            <a:r>
              <a:rPr lang="nl-NL" altLang="nl-NL" dirty="0"/>
              <a:t>Does </a:t>
            </a:r>
            <a:r>
              <a:rPr lang="nl-NL" altLang="nl-NL" dirty="0" err="1"/>
              <a:t>mental</a:t>
            </a:r>
            <a:r>
              <a:rPr lang="nl-NL" altLang="nl-NL" dirty="0"/>
              <a:t> health of </a:t>
            </a:r>
            <a:r>
              <a:rPr lang="nl-NL" altLang="nl-NL" dirty="0" err="1"/>
              <a:t>students</a:t>
            </a:r>
            <a:r>
              <a:rPr lang="nl-NL" altLang="nl-NL" dirty="0"/>
              <a:t> change over </a:t>
            </a:r>
            <a:r>
              <a:rPr lang="nl-NL" altLang="nl-NL" dirty="0" err="1"/>
              <a:t>the</a:t>
            </a:r>
            <a:r>
              <a:rPr lang="nl-NL" altLang="nl-NL" dirty="0"/>
              <a:t> course of a term? </a:t>
            </a:r>
            <a:r>
              <a:rPr lang="nl-NL" altLang="nl-NL" sz="1600" dirty="0"/>
              <a:t>(Wang et al. 2014)</a:t>
            </a:r>
          </a:p>
          <a:p>
            <a:pPr marL="608013" indent="-455613" eaLnBrk="1" hangingPunct="1">
              <a:spcBef>
                <a:spcPct val="0"/>
              </a:spcBef>
              <a:spcAft>
                <a:spcPct val="0"/>
              </a:spcAft>
            </a:pPr>
            <a:r>
              <a:rPr lang="en-US" altLang="nl-NL" dirty="0"/>
              <a:t>How do people move around in everyday life? </a:t>
            </a:r>
            <a:r>
              <a:rPr lang="en-US" altLang="nl-NL" sz="1600" dirty="0"/>
              <a:t>(McCool et al. in preparation)</a:t>
            </a:r>
          </a:p>
          <a:p>
            <a:pPr marL="608013" indent="-455613" eaLnBrk="1" hangingPunct="1">
              <a:spcBef>
                <a:spcPct val="0"/>
              </a:spcBef>
              <a:spcAft>
                <a:spcPct val="0"/>
              </a:spcAft>
            </a:pPr>
            <a:r>
              <a:rPr lang="en-US" altLang="nl-NL" dirty="0"/>
              <a:t>What are the effects of unemployment? </a:t>
            </a:r>
            <a:r>
              <a:rPr lang="en-US" altLang="nl-NL" sz="1600" dirty="0"/>
              <a:t>(</a:t>
            </a:r>
            <a:r>
              <a:rPr lang="en-US" altLang="nl-NL" sz="1600" dirty="0" err="1"/>
              <a:t>Kreuter</a:t>
            </a:r>
            <a:r>
              <a:rPr lang="en-US" altLang="nl-NL" sz="1600" dirty="0"/>
              <a:t> et al. 2018)</a:t>
            </a:r>
          </a:p>
          <a:p>
            <a:pPr marL="608013" indent="-455613" eaLnBrk="1" hangingPunct="1">
              <a:spcBef>
                <a:spcPct val="0"/>
              </a:spcBef>
              <a:spcAft>
                <a:spcPct val="0"/>
              </a:spcAft>
            </a:pPr>
            <a:r>
              <a:rPr lang="en-US" altLang="nl-NL" dirty="0"/>
              <a:t>How do people’s home look like? </a:t>
            </a:r>
            <a:r>
              <a:rPr lang="en-US" altLang="nl-NL" sz="1600" dirty="0"/>
              <a:t>(</a:t>
            </a:r>
            <a:r>
              <a:rPr lang="en-US" altLang="nl-NL" sz="1600" dirty="0" err="1"/>
              <a:t>Ilic</a:t>
            </a:r>
            <a:r>
              <a:rPr lang="en-US" altLang="nl-NL" sz="1600" dirty="0"/>
              <a:t> et al 2022)</a:t>
            </a:r>
          </a:p>
          <a:p>
            <a:pPr marL="608013" indent="-455613" eaLnBrk="1" hangingPunct="1">
              <a:spcBef>
                <a:spcPct val="0"/>
              </a:spcBef>
              <a:spcAft>
                <a:spcPct val="0"/>
              </a:spcAft>
            </a:pPr>
            <a:endParaRPr lang="nl-NL" altLang="nl-NL" dirty="0"/>
          </a:p>
        </p:txBody>
      </p:sp>
      <p:sp>
        <p:nvSpPr>
          <p:cNvPr id="62468" name="Google Shape;397;p48">
            <a:extLst>
              <a:ext uri="{FF2B5EF4-FFF2-40B4-BE49-F238E27FC236}">
                <a16:creationId xmlns:a16="http://schemas.microsoft.com/office/drawing/2014/main" id="{58062DE7-A660-704D-8BE3-F87FE5C9C0A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E4D08D5-E8BC-BA44-B9C2-74CF835798FB}" type="slidenum">
              <a:rPr lang="nl-NL" altLang="nl-NL">
                <a:solidFill>
                  <a:srgbClr val="898989"/>
                </a:solidFill>
              </a:rPr>
              <a:pPr/>
              <a:t>45</a:t>
            </a:fld>
            <a:endParaRPr lang="nl-NL" altLang="nl-NL">
              <a:solidFill>
                <a:srgbClr val="89898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2FD3-6A9C-2846-B93F-D2A5178CE3EB}"/>
              </a:ext>
            </a:extLst>
          </p:cNvPr>
          <p:cNvSpPr>
            <a:spLocks noGrp="1"/>
          </p:cNvSpPr>
          <p:nvPr>
            <p:ph type="title"/>
          </p:nvPr>
        </p:nvSpPr>
        <p:spPr>
          <a:xfrm>
            <a:off x="762000" y="184150"/>
            <a:ext cx="10515600" cy="722313"/>
          </a:xfrm>
        </p:spPr>
        <p:txBody>
          <a:bodyPr>
            <a:normAutofit fontScale="90000"/>
          </a:bodyPr>
          <a:lstStyle/>
          <a:p>
            <a:pPr eaLnBrk="1" hangingPunct="1">
              <a:defRPr/>
            </a:pPr>
            <a:r>
              <a:rPr lang="en-US" sz="3800" dirty="0" err="1"/>
              <a:t>StudentLife</a:t>
            </a:r>
            <a:r>
              <a:rPr lang="en-US" sz="3800" dirty="0"/>
              <a:t> App: Combining sensor data with self-reports</a:t>
            </a:r>
          </a:p>
        </p:txBody>
      </p:sp>
      <p:sp>
        <p:nvSpPr>
          <p:cNvPr id="64515" name="Foliennummernplatzhalter 3">
            <a:extLst>
              <a:ext uri="{FF2B5EF4-FFF2-40B4-BE49-F238E27FC236}">
                <a16:creationId xmlns:a16="http://schemas.microsoft.com/office/drawing/2014/main" id="{F7109877-9A52-D24E-90B4-10384778D7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772C848-2B3B-724F-B3B7-447C4A96D04F}" type="slidenum">
              <a:rPr lang="en-US" altLang="nl-NL">
                <a:solidFill>
                  <a:srgbClr val="898989"/>
                </a:solidFill>
              </a:rPr>
              <a:pPr/>
              <a:t>46</a:t>
            </a:fld>
            <a:endParaRPr lang="en-US" altLang="nl-NL">
              <a:solidFill>
                <a:srgbClr val="898989"/>
              </a:solidFill>
            </a:endParaRPr>
          </a:p>
        </p:txBody>
      </p:sp>
      <p:pic>
        <p:nvPicPr>
          <p:cNvPr id="64516" name="Bild 5">
            <a:extLst>
              <a:ext uri="{FF2B5EF4-FFF2-40B4-BE49-F238E27FC236}">
                <a16:creationId xmlns:a16="http://schemas.microsoft.com/office/drawing/2014/main" id="{F5D9EF01-733C-4F46-9940-2729FD565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054100"/>
            <a:ext cx="10083800"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eck 6">
            <a:extLst>
              <a:ext uri="{FF2B5EF4-FFF2-40B4-BE49-F238E27FC236}">
                <a16:creationId xmlns:a16="http://schemas.microsoft.com/office/drawing/2014/main" id="{F93D7122-DAA3-DD44-9C7F-B86F78F89AF4}"/>
              </a:ext>
            </a:extLst>
          </p:cNvPr>
          <p:cNvSpPr/>
          <p:nvPr/>
        </p:nvSpPr>
        <p:spPr>
          <a:xfrm>
            <a:off x="4233863" y="1042988"/>
            <a:ext cx="2614612" cy="3990975"/>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8" name="Rechteck 7">
            <a:extLst>
              <a:ext uri="{FF2B5EF4-FFF2-40B4-BE49-F238E27FC236}">
                <a16:creationId xmlns:a16="http://schemas.microsoft.com/office/drawing/2014/main" id="{AD233CF8-9105-6847-9DC2-374533355E16}"/>
              </a:ext>
            </a:extLst>
          </p:cNvPr>
          <p:cNvSpPr/>
          <p:nvPr/>
        </p:nvSpPr>
        <p:spPr>
          <a:xfrm>
            <a:off x="4217988" y="4641850"/>
            <a:ext cx="2616200" cy="221615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9" name="Rechteck 8">
            <a:extLst>
              <a:ext uri="{FF2B5EF4-FFF2-40B4-BE49-F238E27FC236}">
                <a16:creationId xmlns:a16="http://schemas.microsoft.com/office/drawing/2014/main" id="{B1166919-0C33-DC48-BD6A-ABD89D306F3B}"/>
              </a:ext>
            </a:extLst>
          </p:cNvPr>
          <p:cNvSpPr/>
          <p:nvPr/>
        </p:nvSpPr>
        <p:spPr>
          <a:xfrm>
            <a:off x="6713538" y="1195388"/>
            <a:ext cx="3914775" cy="5662612"/>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64520" name="Textfeld 10">
            <a:extLst>
              <a:ext uri="{FF2B5EF4-FFF2-40B4-BE49-F238E27FC236}">
                <a16:creationId xmlns:a16="http://schemas.microsoft.com/office/drawing/2014/main" id="{86295C55-D2CA-2140-B950-A839E4DCDB48}"/>
              </a:ext>
            </a:extLst>
          </p:cNvPr>
          <p:cNvSpPr txBox="1">
            <a:spLocks noChangeArrowheads="1"/>
          </p:cNvSpPr>
          <p:nvPr/>
        </p:nvSpPr>
        <p:spPr bwMode="auto">
          <a:xfrm>
            <a:off x="10136188" y="6488113"/>
            <a:ext cx="2055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de-DE" altLang="nl-NL"/>
              <a:t>Wang et al. 2014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CC56B2D-B8C3-DC4F-B147-B62E9E6C75D2}"/>
              </a:ext>
            </a:extLst>
          </p:cNvPr>
          <p:cNvSpPr>
            <a:spLocks noGrp="1" noChangeArrowheads="1"/>
          </p:cNvSpPr>
          <p:nvPr>
            <p:ph type="title"/>
          </p:nvPr>
        </p:nvSpPr>
        <p:spPr>
          <a:xfrm>
            <a:off x="762000" y="184150"/>
            <a:ext cx="10515600" cy="722313"/>
          </a:xfrm>
        </p:spPr>
        <p:txBody>
          <a:bodyPr/>
          <a:lstStyle/>
          <a:p>
            <a:pPr eaLnBrk="1" hangingPunct="1"/>
            <a:r>
              <a:rPr lang="en-US" altLang="nl-NL" sz="3800"/>
              <a:t>StudentLife Study Design</a:t>
            </a:r>
          </a:p>
        </p:txBody>
      </p:sp>
      <p:sp>
        <p:nvSpPr>
          <p:cNvPr id="66563" name="Foliennummernplatzhalter 3">
            <a:extLst>
              <a:ext uri="{FF2B5EF4-FFF2-40B4-BE49-F238E27FC236}">
                <a16:creationId xmlns:a16="http://schemas.microsoft.com/office/drawing/2014/main" id="{28766EE3-B0DE-BC4F-A510-602120FA89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2AD44AA-47EF-AC42-BB42-328ADF762F79}" type="slidenum">
              <a:rPr lang="en-US" altLang="nl-NL">
                <a:solidFill>
                  <a:srgbClr val="898989"/>
                </a:solidFill>
              </a:rPr>
              <a:pPr/>
              <a:t>47</a:t>
            </a:fld>
            <a:endParaRPr lang="en-US" altLang="nl-NL">
              <a:solidFill>
                <a:srgbClr val="898989"/>
              </a:solidFill>
            </a:endParaRPr>
          </a:p>
        </p:txBody>
      </p:sp>
      <p:sp>
        <p:nvSpPr>
          <p:cNvPr id="66564" name="Textfeld 10">
            <a:extLst>
              <a:ext uri="{FF2B5EF4-FFF2-40B4-BE49-F238E27FC236}">
                <a16:creationId xmlns:a16="http://schemas.microsoft.com/office/drawing/2014/main" id="{1BE44073-A3B7-A549-BD48-BA5DE8C0E0C0}"/>
              </a:ext>
            </a:extLst>
          </p:cNvPr>
          <p:cNvSpPr txBox="1">
            <a:spLocks noChangeArrowheads="1"/>
          </p:cNvSpPr>
          <p:nvPr/>
        </p:nvSpPr>
        <p:spPr bwMode="auto">
          <a:xfrm>
            <a:off x="10136188" y="6488113"/>
            <a:ext cx="2055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de-DE" altLang="nl-NL"/>
              <a:t>Wang et al. 2014</a:t>
            </a:r>
          </a:p>
        </p:txBody>
      </p:sp>
      <p:sp>
        <p:nvSpPr>
          <p:cNvPr id="66565" name="Content Placeholder 2">
            <a:extLst>
              <a:ext uri="{FF2B5EF4-FFF2-40B4-BE49-F238E27FC236}">
                <a16:creationId xmlns:a16="http://schemas.microsoft.com/office/drawing/2014/main" id="{08775639-941A-A940-BABC-EA17878A8855}"/>
              </a:ext>
            </a:extLst>
          </p:cNvPr>
          <p:cNvSpPr>
            <a:spLocks noGrp="1" noChangeArrowheads="1"/>
          </p:cNvSpPr>
          <p:nvPr>
            <p:ph idx="1"/>
          </p:nvPr>
        </p:nvSpPr>
        <p:spPr>
          <a:xfrm>
            <a:off x="838200" y="1406525"/>
            <a:ext cx="5662613" cy="5078413"/>
          </a:xfrm>
        </p:spPr>
        <p:txBody>
          <a:bodyPr/>
          <a:lstStyle/>
          <a:p>
            <a:pPr eaLnBrk="1" hangingPunct="1"/>
            <a:r>
              <a:rPr lang="en-US" altLang="nl-NL"/>
              <a:t>Participants: 48 students of Darmouth College (USA) </a:t>
            </a:r>
          </a:p>
          <a:p>
            <a:pPr eaLnBrk="1" hangingPunct="1"/>
            <a:r>
              <a:rPr lang="en-US" altLang="nl-NL"/>
              <a:t>Duration: 10 weeks</a:t>
            </a:r>
          </a:p>
          <a:p>
            <a:pPr eaLnBrk="1" hangingPunct="1"/>
            <a:r>
              <a:rPr lang="en-US" altLang="nl-NL"/>
              <a:t>Smartphones: Andriod provided to students (37) or own (11)</a:t>
            </a:r>
          </a:p>
          <a:p>
            <a:pPr eaLnBrk="1" hangingPunct="1"/>
            <a:r>
              <a:rPr lang="en-US" altLang="nl-NL"/>
              <a:t>EMAs: about 8 times per day</a:t>
            </a:r>
          </a:p>
          <a:p>
            <a:pPr eaLnBrk="1" hangingPunct="1"/>
            <a:r>
              <a:rPr lang="en-US" altLang="nl-NL"/>
              <a:t>Pre- and post-survey</a:t>
            </a:r>
          </a:p>
          <a:p>
            <a:pPr eaLnBrk="1" hangingPunct="1"/>
            <a:r>
              <a:rPr lang="en-US" altLang="nl-NL"/>
              <a:t>Incentives: T-shirt and lottery </a:t>
            </a:r>
          </a:p>
          <a:p>
            <a:pPr eaLnBrk="1" hangingPunct="1"/>
            <a:r>
              <a:rPr lang="en-US" altLang="nl-NL"/>
              <a:t>Feedback: none</a:t>
            </a:r>
          </a:p>
          <a:p>
            <a:pPr eaLnBrk="1" hangingPunct="1"/>
            <a:endParaRPr lang="en-US" altLang="nl-NL"/>
          </a:p>
          <a:p>
            <a:pPr eaLnBrk="1" hangingPunct="1"/>
            <a:endParaRPr lang="en-US" altLang="nl-NL"/>
          </a:p>
        </p:txBody>
      </p:sp>
      <p:pic>
        <p:nvPicPr>
          <p:cNvPr id="5" name="Bild 4">
            <a:extLst>
              <a:ext uri="{FF2B5EF4-FFF2-40B4-BE49-F238E27FC236}">
                <a16:creationId xmlns:a16="http://schemas.microsoft.com/office/drawing/2014/main" id="{B8B6CE04-21F8-5845-8041-0B20339A9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975" y="0"/>
            <a:ext cx="5070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2FCE5213-C052-B346-856F-74C3F893927B}"/>
              </a:ext>
            </a:extLst>
          </p:cNvPr>
          <p:cNvSpPr>
            <a:spLocks noGrp="1" noChangeArrowheads="1"/>
          </p:cNvSpPr>
          <p:nvPr>
            <p:ph type="title"/>
          </p:nvPr>
        </p:nvSpPr>
        <p:spPr>
          <a:xfrm>
            <a:off x="762000" y="184150"/>
            <a:ext cx="10515600" cy="722313"/>
          </a:xfrm>
        </p:spPr>
        <p:txBody>
          <a:bodyPr/>
          <a:lstStyle/>
          <a:p>
            <a:pPr eaLnBrk="1" hangingPunct="1"/>
            <a:r>
              <a:rPr lang="en-US" altLang="nl-NL" sz="3800"/>
              <a:t>Correlation between self-report &amp; sensor data </a:t>
            </a:r>
          </a:p>
        </p:txBody>
      </p:sp>
      <p:sp>
        <p:nvSpPr>
          <p:cNvPr id="68611" name="Foliennummernplatzhalter 3">
            <a:extLst>
              <a:ext uri="{FF2B5EF4-FFF2-40B4-BE49-F238E27FC236}">
                <a16:creationId xmlns:a16="http://schemas.microsoft.com/office/drawing/2014/main" id="{70A3CF80-A7B4-2347-B96F-9C80386E98E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C134D85-E976-0F4E-8E37-8E95BA89F8DF}" type="slidenum">
              <a:rPr lang="en-US" altLang="nl-NL">
                <a:solidFill>
                  <a:srgbClr val="898989"/>
                </a:solidFill>
              </a:rPr>
              <a:pPr/>
              <a:t>48</a:t>
            </a:fld>
            <a:endParaRPr lang="en-US" altLang="nl-NL">
              <a:solidFill>
                <a:srgbClr val="898989"/>
              </a:solidFill>
            </a:endParaRPr>
          </a:p>
        </p:txBody>
      </p:sp>
      <p:sp>
        <p:nvSpPr>
          <p:cNvPr id="68612" name="Textfeld 10">
            <a:extLst>
              <a:ext uri="{FF2B5EF4-FFF2-40B4-BE49-F238E27FC236}">
                <a16:creationId xmlns:a16="http://schemas.microsoft.com/office/drawing/2014/main" id="{1A1B55FC-8ECB-2E41-9CB0-DCD165DDB453}"/>
              </a:ext>
            </a:extLst>
          </p:cNvPr>
          <p:cNvSpPr txBox="1">
            <a:spLocks noChangeArrowheads="1"/>
          </p:cNvSpPr>
          <p:nvPr/>
        </p:nvSpPr>
        <p:spPr bwMode="auto">
          <a:xfrm>
            <a:off x="10136188" y="6488113"/>
            <a:ext cx="2055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de-DE" altLang="nl-NL"/>
              <a:t>Wang et al. 2014</a:t>
            </a:r>
          </a:p>
        </p:txBody>
      </p:sp>
      <p:pic>
        <p:nvPicPr>
          <p:cNvPr id="68613" name="Inhaltsplatzhalter 7" descr="Screen Shot 2019-01-06 at 23.47.56.png">
            <a:extLst>
              <a:ext uri="{FF2B5EF4-FFF2-40B4-BE49-F238E27FC236}">
                <a16:creationId xmlns:a16="http://schemas.microsoft.com/office/drawing/2014/main" id="{0B46E923-1336-474E-A960-A42CEEDB9BE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379" r="2629" b="1576"/>
          <a:stretch>
            <a:fillRect/>
          </a:stretch>
        </p:blipFill>
        <p:spPr>
          <a:xfrm>
            <a:off x="120650" y="1190625"/>
            <a:ext cx="6138863" cy="4281488"/>
          </a:xfrm>
        </p:spPr>
      </p:pic>
      <p:sp>
        <p:nvSpPr>
          <p:cNvPr id="68614" name="Textfeld 5">
            <a:extLst>
              <a:ext uri="{FF2B5EF4-FFF2-40B4-BE49-F238E27FC236}">
                <a16:creationId xmlns:a16="http://schemas.microsoft.com/office/drawing/2014/main" id="{172F2A78-B8ED-9042-AC84-42B2CE20CF45}"/>
              </a:ext>
            </a:extLst>
          </p:cNvPr>
          <p:cNvSpPr txBox="1">
            <a:spLocks noChangeArrowheads="1"/>
          </p:cNvSpPr>
          <p:nvPr/>
        </p:nvSpPr>
        <p:spPr bwMode="auto">
          <a:xfrm>
            <a:off x="7091363" y="1768475"/>
            <a:ext cx="3779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de-DE" altLang="nl-NL"/>
              <a:t>Depression &amp; Automatic sensor data</a:t>
            </a:r>
          </a:p>
        </p:txBody>
      </p:sp>
      <p:pic>
        <p:nvPicPr>
          <p:cNvPr id="68615" name="Bild 2">
            <a:extLst>
              <a:ext uri="{FF2B5EF4-FFF2-40B4-BE49-F238E27FC236}">
                <a16:creationId xmlns:a16="http://schemas.microsoft.com/office/drawing/2014/main" id="{CE407812-1B2E-094A-A29C-E0499E328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700" y="2192338"/>
            <a:ext cx="5829300" cy="21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Textfeld 11">
            <a:extLst>
              <a:ext uri="{FF2B5EF4-FFF2-40B4-BE49-F238E27FC236}">
                <a16:creationId xmlns:a16="http://schemas.microsoft.com/office/drawing/2014/main" id="{16B05655-3D30-084D-B4A0-9F72D56F564B}"/>
              </a:ext>
            </a:extLst>
          </p:cNvPr>
          <p:cNvSpPr txBox="1">
            <a:spLocks noChangeArrowheads="1"/>
          </p:cNvSpPr>
          <p:nvPr/>
        </p:nvSpPr>
        <p:spPr bwMode="auto">
          <a:xfrm>
            <a:off x="1830388" y="5564188"/>
            <a:ext cx="3779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de-DE" altLang="nl-NL"/>
              <a:t>EMA &amp; Automatic sensor data (sleep)</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Google Shape;183;p29">
            <a:extLst>
              <a:ext uri="{FF2B5EF4-FFF2-40B4-BE49-F238E27FC236}">
                <a16:creationId xmlns:a16="http://schemas.microsoft.com/office/drawing/2014/main" id="{5F4AF0EA-9E22-2F41-B0BE-82854C16F73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Introducing “design” to Big Data</a:t>
            </a:r>
          </a:p>
        </p:txBody>
      </p:sp>
      <p:sp>
        <p:nvSpPr>
          <p:cNvPr id="184" name="Google Shape;184;p29">
            <a:extLst>
              <a:ext uri="{FF2B5EF4-FFF2-40B4-BE49-F238E27FC236}">
                <a16:creationId xmlns:a16="http://schemas.microsoft.com/office/drawing/2014/main" id="{BA4CB8DE-D45E-854A-AD67-845B64E1A086}"/>
              </a:ext>
            </a:extLst>
          </p:cNvPr>
          <p:cNvSpPr txBox="1">
            <a:spLocks noGrp="1"/>
          </p:cNvSpPr>
          <p:nvPr>
            <p:ph type="body" idx="1"/>
          </p:nvPr>
        </p:nvSpPr>
        <p:spPr/>
        <p:txBody>
          <a:bodyPr lIns="121900" tIns="121900" rIns="121900" bIns="121900" rtlCol="0"/>
          <a:lstStyle/>
          <a:p>
            <a:pPr eaLnBrk="1" hangingPunct="1">
              <a:defRPr/>
            </a:pPr>
            <a:r>
              <a:rPr lang="en"/>
              <a:t>Smartphone sensor data have many characteristics of Big Data</a:t>
            </a:r>
            <a:endParaRPr/>
          </a:p>
          <a:p>
            <a:pPr lvl="1" eaLnBrk="1" hangingPunct="1">
              <a:spcBef>
                <a:spcPts val="0"/>
              </a:spcBef>
              <a:defRPr/>
            </a:pPr>
            <a:r>
              <a:rPr lang="en"/>
              <a:t>Large volume, high velocity, variety of data formats</a:t>
            </a:r>
            <a:endParaRPr/>
          </a:p>
          <a:p>
            <a:pPr eaLnBrk="1" hangingPunct="1">
              <a:defRPr/>
            </a:pPr>
            <a:r>
              <a:rPr lang="en"/>
              <a:t>Combining passive smartphone data collection with self-reports through surveys introduces “design” to Big Data</a:t>
            </a:r>
            <a:endParaRPr>
              <a:highlight>
                <a:srgbClr val="FFFF00"/>
              </a:highlight>
            </a:endParaRPr>
          </a:p>
        </p:txBody>
      </p:sp>
      <p:sp>
        <p:nvSpPr>
          <p:cNvPr id="70660" name="Google Shape;185;p29">
            <a:extLst>
              <a:ext uri="{FF2B5EF4-FFF2-40B4-BE49-F238E27FC236}">
                <a16:creationId xmlns:a16="http://schemas.microsoft.com/office/drawing/2014/main" id="{8BF69742-79A1-0143-AA63-4D0575EABFC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9200358-997F-2A44-B08D-3B4B32041F98}" type="slidenum">
              <a:rPr lang="nl-NL" altLang="nl-NL">
                <a:solidFill>
                  <a:srgbClr val="898989"/>
                </a:solidFill>
              </a:rPr>
              <a:pPr/>
              <a:t>49</a:t>
            </a:fld>
            <a:endParaRPr lang="nl-NL" altLang="nl-NL">
              <a:solidFill>
                <a:srgbClr val="898989"/>
              </a:solidFill>
            </a:endParaRPr>
          </a:p>
        </p:txBody>
      </p:sp>
      <p:sp>
        <p:nvSpPr>
          <p:cNvPr id="70661" name="Google Shape;186;p29">
            <a:extLst>
              <a:ext uri="{FF2B5EF4-FFF2-40B4-BE49-F238E27FC236}">
                <a16:creationId xmlns:a16="http://schemas.microsoft.com/office/drawing/2014/main" id="{E4834F73-EBC6-5849-A506-A59E297D7D9D}"/>
              </a:ext>
            </a:extLst>
          </p:cNvPr>
          <p:cNvSpPr txBox="1">
            <a:spLocks noChangeArrowheads="1"/>
          </p:cNvSpPr>
          <p:nvPr/>
        </p:nvSpPr>
        <p:spPr bwMode="auto">
          <a:xfrm>
            <a:off x="5119688" y="6289675"/>
            <a:ext cx="183356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endParaRPr lang="nl-NL" altLang="nl-NL" sz="2400"/>
          </a:p>
        </p:txBody>
      </p:sp>
      <p:pic>
        <p:nvPicPr>
          <p:cNvPr id="70662" name="Google Shape;187;p29">
            <a:extLst>
              <a:ext uri="{FF2B5EF4-FFF2-40B4-BE49-F238E27FC236}">
                <a16:creationId xmlns:a16="http://schemas.microsoft.com/office/drawing/2014/main" id="{5CCC1463-3249-1E4E-95F1-811FB458362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3268663"/>
            <a:ext cx="8239125"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DCC3CF5-879C-9E44-A9FE-CAE3F4A689C5}"/>
              </a:ext>
            </a:extLst>
          </p:cNvPr>
          <p:cNvSpPr>
            <a:spLocks noGrp="1"/>
          </p:cNvSpPr>
          <p:nvPr>
            <p:ph idx="1"/>
          </p:nvPr>
        </p:nvSpPr>
        <p:spPr>
          <a:xfrm>
            <a:off x="6921500" y="1322388"/>
            <a:ext cx="4070350" cy="4240212"/>
          </a:xfrm>
        </p:spPr>
        <p:txBody>
          <a:bodyPr rtlCol="0">
            <a:normAutofit/>
          </a:bodyPr>
          <a:lstStyle/>
          <a:p>
            <a:pPr marL="0" indent="0" eaLnBrk="1" fontAlgn="auto" hangingPunct="1">
              <a:spcAft>
                <a:spcPts val="0"/>
              </a:spcAft>
              <a:buFont typeface="Arial" panose="020B0604020202020204" pitchFamily="34" charset="0"/>
              <a:buNone/>
              <a:defRPr/>
            </a:pPr>
            <a:r>
              <a:rPr lang="en-US" sz="2400" dirty="0">
                <a:solidFill>
                  <a:schemeClr val="accent1"/>
                </a:solidFill>
              </a:rPr>
              <a:t>Characteristics of big data:</a:t>
            </a:r>
          </a:p>
          <a:p>
            <a:pPr marL="385763" indent="-385763" eaLnBrk="1" fontAlgn="auto" hangingPunct="1">
              <a:spcAft>
                <a:spcPts val="0"/>
              </a:spcAft>
              <a:buFont typeface="+mj-lt"/>
              <a:buAutoNum type="arabicParenR"/>
              <a:defRPr/>
            </a:pPr>
            <a:r>
              <a:rPr lang="en-US" sz="2400" dirty="0"/>
              <a:t>Volume</a:t>
            </a:r>
          </a:p>
          <a:p>
            <a:pPr marL="385763" indent="-385763" eaLnBrk="1" fontAlgn="auto" hangingPunct="1">
              <a:spcAft>
                <a:spcPts val="0"/>
              </a:spcAft>
              <a:buFont typeface="+mj-lt"/>
              <a:buAutoNum type="arabicParenR"/>
              <a:defRPr/>
            </a:pPr>
            <a:r>
              <a:rPr lang="en-US" sz="2400" dirty="0"/>
              <a:t>Variety ((no) structure)</a:t>
            </a:r>
          </a:p>
          <a:p>
            <a:pPr marL="385763" indent="-385763" eaLnBrk="1" fontAlgn="auto" hangingPunct="1">
              <a:spcAft>
                <a:spcPts val="0"/>
              </a:spcAft>
              <a:buFont typeface="+mj-lt"/>
              <a:buAutoNum type="arabicParenR"/>
              <a:defRPr/>
            </a:pPr>
            <a:r>
              <a:rPr lang="en-US" sz="2400" dirty="0"/>
              <a:t>Velocity </a:t>
            </a:r>
          </a:p>
          <a:p>
            <a:pPr marL="385763" indent="-385763" eaLnBrk="1" fontAlgn="auto" hangingPunct="1">
              <a:spcAft>
                <a:spcPts val="0"/>
              </a:spcAft>
              <a:buFont typeface="+mj-lt"/>
              <a:buAutoNum type="arabicParenR"/>
              <a:defRPr/>
            </a:pPr>
            <a:r>
              <a:rPr lang="en-US" sz="2400" dirty="0"/>
              <a:t>Veracity (accuracy)</a:t>
            </a:r>
          </a:p>
          <a:p>
            <a:pPr marL="385763" indent="-385763" eaLnBrk="1" fontAlgn="auto" hangingPunct="1">
              <a:spcAft>
                <a:spcPts val="0"/>
              </a:spcAft>
              <a:buFont typeface="+mj-lt"/>
              <a:buAutoNum type="arabicParenR"/>
              <a:defRPr/>
            </a:pPr>
            <a:r>
              <a:rPr lang="en-US" sz="2400" dirty="0"/>
              <a:t>Variability (differences in meanings across sources)</a:t>
            </a:r>
          </a:p>
          <a:p>
            <a:pPr marL="385763" indent="-385763" eaLnBrk="1" fontAlgn="auto" hangingPunct="1">
              <a:spcAft>
                <a:spcPts val="0"/>
              </a:spcAft>
              <a:buFont typeface="+mj-lt"/>
              <a:buAutoNum type="arabicParenR"/>
              <a:defRPr/>
            </a:pPr>
            <a:r>
              <a:rPr lang="en-US" sz="2400" dirty="0"/>
              <a:t>Value</a:t>
            </a:r>
          </a:p>
          <a:p>
            <a:pPr marL="385763" indent="-385763" eaLnBrk="1" fontAlgn="auto" hangingPunct="1">
              <a:spcAft>
                <a:spcPts val="0"/>
              </a:spcAft>
              <a:buFont typeface="+mj-lt"/>
              <a:buAutoNum type="arabicParenR"/>
              <a:defRPr/>
            </a:pPr>
            <a:r>
              <a:rPr lang="en-US" sz="2400" dirty="0"/>
              <a:t>Visualization</a:t>
            </a:r>
          </a:p>
        </p:txBody>
      </p:sp>
      <p:sp>
        <p:nvSpPr>
          <p:cNvPr id="23555" name="Foliennummernplatzhalter 3">
            <a:extLst>
              <a:ext uri="{FF2B5EF4-FFF2-40B4-BE49-F238E27FC236}">
                <a16:creationId xmlns:a16="http://schemas.microsoft.com/office/drawing/2014/main" id="{A358DBD6-0606-A244-9900-5841C8CBCDC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162F68A8-3499-3143-8A3E-FBB9761780AE}" type="slidenum">
              <a:rPr lang="en-US" altLang="nl-NL" sz="1200">
                <a:solidFill>
                  <a:srgbClr val="898989"/>
                </a:solidFill>
              </a:rPr>
              <a:pPr>
                <a:lnSpc>
                  <a:spcPct val="100000"/>
                </a:lnSpc>
                <a:spcBef>
                  <a:spcPct val="0"/>
                </a:spcBef>
                <a:buFontTx/>
                <a:buNone/>
              </a:pPr>
              <a:t>5</a:t>
            </a:fld>
            <a:endParaRPr lang="en-US" altLang="nl-NL" sz="1200">
              <a:solidFill>
                <a:srgbClr val="898989"/>
              </a:solidFill>
            </a:endParaRPr>
          </a:p>
        </p:txBody>
      </p:sp>
      <p:pic>
        <p:nvPicPr>
          <p:cNvPr id="23556" name="Bild 5">
            <a:extLst>
              <a:ext uri="{FF2B5EF4-FFF2-40B4-BE49-F238E27FC236}">
                <a16:creationId xmlns:a16="http://schemas.microsoft.com/office/drawing/2014/main" id="{FEDF8109-04D4-4949-AE6B-FBC7A3058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
            <a:ext cx="6411913" cy="696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feld 7">
            <a:extLst>
              <a:ext uri="{FF2B5EF4-FFF2-40B4-BE49-F238E27FC236}">
                <a16:creationId xmlns:a16="http://schemas.microsoft.com/office/drawing/2014/main" id="{7A6352B2-FA47-914F-A4EB-D157DB706F73}"/>
              </a:ext>
            </a:extLst>
          </p:cNvPr>
          <p:cNvSpPr txBox="1">
            <a:spLocks noChangeArrowheads="1"/>
          </p:cNvSpPr>
          <p:nvPr/>
        </p:nvSpPr>
        <p:spPr bwMode="auto">
          <a:xfrm>
            <a:off x="7104063" y="5651500"/>
            <a:ext cx="3762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nl-NL" sz="1400"/>
              <a:t>Source: Baker 2017, Infographic: James 2014</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Google Shape;421;p51">
            <a:extLst>
              <a:ext uri="{FF2B5EF4-FFF2-40B4-BE49-F238E27FC236}">
                <a16:creationId xmlns:a16="http://schemas.microsoft.com/office/drawing/2014/main" id="{A29DF1A5-F520-5A4E-BF42-25622C49174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How do people move around in everyday life?</a:t>
            </a:r>
            <a:br>
              <a:rPr lang="nl-NL" altLang="nl-NL"/>
            </a:br>
            <a:r>
              <a:rPr lang="nl-NL" altLang="nl-NL" sz="2400">
                <a:solidFill>
                  <a:srgbClr val="44546A"/>
                </a:solidFill>
              </a:rPr>
              <a:t>(McCool, Lugtig, and Schouten, under review)</a:t>
            </a:r>
            <a:endParaRPr lang="nl-NL" altLang="nl-NL" sz="2400"/>
          </a:p>
        </p:txBody>
      </p:sp>
      <p:sp>
        <p:nvSpPr>
          <p:cNvPr id="422" name="Google Shape;422;p51">
            <a:extLst>
              <a:ext uri="{FF2B5EF4-FFF2-40B4-BE49-F238E27FC236}">
                <a16:creationId xmlns:a16="http://schemas.microsoft.com/office/drawing/2014/main" id="{524ED003-81A7-ED44-96E6-1AE19065F377}"/>
              </a:ext>
            </a:extLst>
          </p:cNvPr>
          <p:cNvSpPr txBox="1">
            <a:spLocks noGrp="1"/>
          </p:cNvSpPr>
          <p:nvPr>
            <p:ph type="body" idx="1"/>
          </p:nvPr>
        </p:nvSpPr>
        <p:spPr>
          <a:xfrm>
            <a:off x="415925" y="1695450"/>
            <a:ext cx="11360150" cy="4554538"/>
          </a:xfrm>
        </p:spPr>
        <p:txBody>
          <a:bodyPr lIns="121900" tIns="121900" rIns="121900" bIns="121900" rtlCol="0"/>
          <a:lstStyle/>
          <a:p>
            <a:pPr eaLnBrk="1" hangingPunct="1">
              <a:defRPr/>
            </a:pPr>
            <a:r>
              <a:rPr lang="en" dirty="0"/>
              <a:t>Everyday mobility field test in the Dutch general population (Nov-Dec 2018)</a:t>
            </a:r>
            <a:endParaRPr dirty="0"/>
          </a:p>
          <a:p>
            <a:pPr lvl="1" eaLnBrk="1" hangingPunct="1">
              <a:spcBef>
                <a:spcPts val="0"/>
              </a:spcBef>
              <a:defRPr/>
            </a:pPr>
            <a:r>
              <a:rPr lang="en" dirty="0"/>
              <a:t>Travel app of Statistics Netherlands (Android &amp; iPhone)</a:t>
            </a:r>
            <a:endParaRPr dirty="0"/>
          </a:p>
          <a:p>
            <a:pPr lvl="1" eaLnBrk="1" hangingPunct="1">
              <a:spcBef>
                <a:spcPts val="0"/>
              </a:spcBef>
              <a:defRPr/>
            </a:pPr>
            <a:r>
              <a:rPr lang="en" dirty="0"/>
              <a:t>Data collection for 7 days</a:t>
            </a:r>
            <a:endParaRPr dirty="0"/>
          </a:p>
          <a:p>
            <a:pPr lvl="1" eaLnBrk="1" hangingPunct="1">
              <a:spcBef>
                <a:spcPts val="0"/>
              </a:spcBef>
              <a:defRPr/>
            </a:pPr>
            <a:r>
              <a:rPr lang="en" dirty="0"/>
              <a:t>N = 1,902</a:t>
            </a:r>
            <a:endParaRPr dirty="0"/>
          </a:p>
          <a:p>
            <a:pPr eaLnBrk="1" hangingPunct="1">
              <a:defRPr/>
            </a:pPr>
            <a:r>
              <a:rPr lang="en" dirty="0"/>
              <a:t>Sensing location per second (when moving) &amp; per minute (when still):</a:t>
            </a:r>
            <a:endParaRPr dirty="0"/>
          </a:p>
          <a:p>
            <a:pPr lvl="1" eaLnBrk="1" hangingPunct="1">
              <a:spcBef>
                <a:spcPts val="0"/>
              </a:spcBef>
              <a:defRPr/>
            </a:pPr>
            <a:r>
              <a:rPr lang="en" dirty="0"/>
              <a:t>GPS</a:t>
            </a:r>
            <a:endParaRPr dirty="0"/>
          </a:p>
          <a:p>
            <a:pPr lvl="1" eaLnBrk="1" hangingPunct="1">
              <a:spcBef>
                <a:spcPts val="0"/>
              </a:spcBef>
              <a:defRPr/>
            </a:pPr>
            <a:r>
              <a:rPr lang="en" dirty="0"/>
              <a:t>Wi-Fi</a:t>
            </a:r>
            <a:endParaRPr dirty="0"/>
          </a:p>
          <a:p>
            <a:pPr eaLnBrk="1" hangingPunct="1">
              <a:defRPr/>
            </a:pPr>
            <a:r>
              <a:rPr lang="en" dirty="0"/>
              <a:t>Respondents eagerly provide additional information that helps understand travel behavior (label stops and motives for travel)</a:t>
            </a:r>
            <a:endParaRPr dirty="0"/>
          </a:p>
          <a:p>
            <a:pPr marL="1219170" indent="0" eaLnBrk="1" hangingPunct="1">
              <a:spcBef>
                <a:spcPts val="2133"/>
              </a:spcBef>
              <a:buFont typeface="Arial" panose="020B0604020202020204" pitchFamily="34" charset="0"/>
              <a:buNone/>
              <a:defRPr/>
            </a:pPr>
            <a:endParaRPr dirty="0"/>
          </a:p>
          <a:p>
            <a:pPr marL="0" indent="0" eaLnBrk="1" hangingPunct="1">
              <a:spcBef>
                <a:spcPts val="2133"/>
              </a:spcBef>
              <a:spcAft>
                <a:spcPts val="2133"/>
              </a:spcAft>
              <a:buFont typeface="Arial" panose="020B0604020202020204" pitchFamily="34" charset="0"/>
              <a:buNone/>
              <a:defRPr/>
            </a:pPr>
            <a:endParaRPr dirty="0"/>
          </a:p>
        </p:txBody>
      </p:sp>
      <p:sp>
        <p:nvSpPr>
          <p:cNvPr id="72708" name="Google Shape;423;p51">
            <a:extLst>
              <a:ext uri="{FF2B5EF4-FFF2-40B4-BE49-F238E27FC236}">
                <a16:creationId xmlns:a16="http://schemas.microsoft.com/office/drawing/2014/main" id="{93FCF3DB-7F9E-5041-B97F-B22D8D24E50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0E47028-56AA-434E-A575-8BE6255777AD}" type="slidenum">
              <a:rPr lang="nl-NL" altLang="nl-NL">
                <a:solidFill>
                  <a:srgbClr val="898989"/>
                </a:solidFill>
              </a:rPr>
              <a:pPr/>
              <a:t>50</a:t>
            </a:fld>
            <a:endParaRPr lang="nl-NL" altLang="nl-NL">
              <a:solidFill>
                <a:srgbClr val="89898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Google Shape;668;p81">
            <a:extLst>
              <a:ext uri="{FF2B5EF4-FFF2-40B4-BE49-F238E27FC236}">
                <a16:creationId xmlns:a16="http://schemas.microsoft.com/office/drawing/2014/main" id="{A237CAF8-292F-FB4F-A10D-51E725456C4B}"/>
              </a:ext>
            </a:extLst>
          </p:cNvPr>
          <p:cNvSpPr>
            <a:spLocks noGrp="1" noChangeArrowheads="1"/>
          </p:cNvSpPr>
          <p:nvPr>
            <p:ph type="title"/>
          </p:nvPr>
        </p:nvSpPr>
        <p:spPr>
          <a:xfrm>
            <a:off x="415925" y="442913"/>
            <a:ext cx="11360150" cy="763587"/>
          </a:xfrm>
        </p:spPr>
        <p:txBody>
          <a:bodyPr lIns="121900" tIns="121900" rIns="121900" bIns="121900"/>
          <a:lstStyle/>
          <a:p>
            <a:pPr eaLnBrk="1" hangingPunct="1">
              <a:spcBef>
                <a:spcPct val="0"/>
              </a:spcBef>
              <a:spcAft>
                <a:spcPct val="0"/>
              </a:spcAft>
            </a:pPr>
            <a:r>
              <a:rPr lang="nl-NL" altLang="nl-NL" dirty="0"/>
              <a:t>Recruitment </a:t>
            </a:r>
            <a:r>
              <a:rPr lang="nl-NL" altLang="nl-NL" sz="2400" dirty="0">
                <a:solidFill>
                  <a:srgbClr val="44546A"/>
                </a:solidFill>
              </a:rPr>
              <a:t>(</a:t>
            </a:r>
            <a:r>
              <a:rPr lang="nl-NL" altLang="nl-NL" sz="2400" dirty="0" err="1">
                <a:solidFill>
                  <a:srgbClr val="44546A"/>
                </a:solidFill>
              </a:rPr>
              <a:t>Lugtig</a:t>
            </a:r>
            <a:r>
              <a:rPr lang="nl-NL" altLang="nl-NL" sz="2400" dirty="0">
                <a:solidFill>
                  <a:srgbClr val="44546A"/>
                </a:solidFill>
              </a:rPr>
              <a:t> et al. 2019)</a:t>
            </a:r>
            <a:endParaRPr lang="nl-NL" altLang="nl-NL" dirty="0"/>
          </a:p>
        </p:txBody>
      </p:sp>
      <p:sp>
        <p:nvSpPr>
          <p:cNvPr id="107523" name="Google Shape;669;p81">
            <a:extLst>
              <a:ext uri="{FF2B5EF4-FFF2-40B4-BE49-F238E27FC236}">
                <a16:creationId xmlns:a16="http://schemas.microsoft.com/office/drawing/2014/main" id="{48A3F53E-117A-7243-A3FF-62E6F8A4FB0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9975CCB-CC4D-0B46-8B04-FF9D75B7741B}" type="slidenum">
              <a:rPr lang="nl-NL" altLang="nl-NL">
                <a:solidFill>
                  <a:srgbClr val="898989"/>
                </a:solidFill>
              </a:rPr>
              <a:pPr/>
              <a:t>51</a:t>
            </a:fld>
            <a:endParaRPr lang="nl-NL" altLang="nl-NL">
              <a:solidFill>
                <a:srgbClr val="898989"/>
              </a:solidFill>
            </a:endParaRPr>
          </a:p>
        </p:txBody>
      </p:sp>
      <p:sp>
        <p:nvSpPr>
          <p:cNvPr id="2" name="TextBox 1">
            <a:extLst>
              <a:ext uri="{FF2B5EF4-FFF2-40B4-BE49-F238E27FC236}">
                <a16:creationId xmlns:a16="http://schemas.microsoft.com/office/drawing/2014/main" id="{4AC3BF84-83B3-024C-BDDF-104613894C22}"/>
              </a:ext>
            </a:extLst>
          </p:cNvPr>
          <p:cNvSpPr txBox="1"/>
          <p:nvPr/>
        </p:nvSpPr>
        <p:spPr>
          <a:xfrm>
            <a:off x="415925" y="1376363"/>
            <a:ext cx="2563813" cy="1754187"/>
          </a:xfrm>
          <a:prstGeom prst="rect">
            <a:avLst/>
          </a:prstGeom>
          <a:noFill/>
        </p:spPr>
        <p:txBody>
          <a:bodyPr>
            <a:spAutoFit/>
          </a:bodyPr>
          <a:lstStyle/>
          <a:p>
            <a:pPr marL="285750" indent="-285750">
              <a:buFont typeface="Arial" panose="020B0604020202020204" pitchFamily="34" charset="0"/>
              <a:buChar char="•"/>
              <a:defRPr/>
            </a:pPr>
            <a:r>
              <a:rPr lang="en-US" dirty="0"/>
              <a:t>Invitation letter</a:t>
            </a:r>
          </a:p>
          <a:p>
            <a:pPr marL="285750" indent="-285750">
              <a:buFont typeface="Arial" panose="020B0604020202020204" pitchFamily="34" charset="0"/>
              <a:buChar char="•"/>
              <a:defRPr/>
            </a:pPr>
            <a:r>
              <a:rPr lang="en-US" dirty="0"/>
              <a:t>Website</a:t>
            </a:r>
          </a:p>
          <a:p>
            <a:pPr marL="285750" indent="-285750">
              <a:buFont typeface="Arial" panose="020B0604020202020204" pitchFamily="34" charset="0"/>
              <a:buChar char="•"/>
              <a:defRPr/>
            </a:pPr>
            <a:r>
              <a:rPr lang="en-US" dirty="0">
                <a:solidFill>
                  <a:schemeClr val="bg2">
                    <a:lumMod val="75000"/>
                  </a:schemeClr>
                </a:solidFill>
              </a:rPr>
              <a:t>App Download</a:t>
            </a:r>
          </a:p>
          <a:p>
            <a:pPr marL="285750" indent="-285750">
              <a:buFont typeface="Arial" panose="020B0604020202020204" pitchFamily="34" charset="0"/>
              <a:buChar char="•"/>
              <a:defRPr/>
            </a:pPr>
            <a:r>
              <a:rPr lang="en-US" dirty="0">
                <a:solidFill>
                  <a:schemeClr val="bg2">
                    <a:lumMod val="75000"/>
                  </a:schemeClr>
                </a:solidFill>
              </a:rPr>
              <a:t>Allow tracking</a:t>
            </a:r>
          </a:p>
          <a:p>
            <a:pPr marL="285750" indent="-285750">
              <a:buFont typeface="Arial" panose="020B0604020202020204" pitchFamily="34" charset="0"/>
              <a:buChar char="•"/>
              <a:defRPr/>
            </a:pPr>
            <a:endParaRPr lang="en-US" dirty="0"/>
          </a:p>
          <a:p>
            <a:pPr marL="742950" lvl="1" indent="-285750">
              <a:buFont typeface="Arial" panose="020B0604020202020204" pitchFamily="34" charset="0"/>
              <a:buChar char="•"/>
              <a:defRPr/>
            </a:pPr>
            <a:endParaRPr lang="en-US" dirty="0"/>
          </a:p>
        </p:txBody>
      </p:sp>
      <p:pic>
        <p:nvPicPr>
          <p:cNvPr id="107525" name="Picture 10" descr="Screen Shot 2018-11-21 at 15.55.04.png">
            <a:extLst>
              <a:ext uri="{FF2B5EF4-FFF2-40B4-BE49-F238E27FC236}">
                <a16:creationId xmlns:a16="http://schemas.microsoft.com/office/drawing/2014/main" id="{2EAD3E70-706B-4547-86AD-8258B6E23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376363"/>
            <a:ext cx="3775075"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11" descr="Screen Shot 2018-11-21 at 15.52.05.png">
            <a:extLst>
              <a:ext uri="{FF2B5EF4-FFF2-40B4-BE49-F238E27FC236}">
                <a16:creationId xmlns:a16="http://schemas.microsoft.com/office/drawing/2014/main" id="{55A7334E-1560-7445-ACFF-458E0E0DC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513" y="1325563"/>
            <a:ext cx="5462587"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219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Google Shape;668;p81">
            <a:extLst>
              <a:ext uri="{FF2B5EF4-FFF2-40B4-BE49-F238E27FC236}">
                <a16:creationId xmlns:a16="http://schemas.microsoft.com/office/drawing/2014/main" id="{9D891A8F-5349-2147-BACC-CA99F67C0CD0}"/>
              </a:ext>
            </a:extLst>
          </p:cNvPr>
          <p:cNvSpPr>
            <a:spLocks noGrp="1" noChangeArrowheads="1"/>
          </p:cNvSpPr>
          <p:nvPr>
            <p:ph type="title"/>
          </p:nvPr>
        </p:nvSpPr>
        <p:spPr>
          <a:xfrm>
            <a:off x="415925" y="442913"/>
            <a:ext cx="11360150" cy="763587"/>
          </a:xfrm>
        </p:spPr>
        <p:txBody>
          <a:bodyPr lIns="121900" tIns="121900" rIns="121900" bIns="121900"/>
          <a:lstStyle/>
          <a:p>
            <a:pPr eaLnBrk="1" hangingPunct="1">
              <a:spcBef>
                <a:spcPct val="0"/>
              </a:spcBef>
              <a:spcAft>
                <a:spcPct val="0"/>
              </a:spcAft>
            </a:pPr>
            <a:r>
              <a:rPr lang="nl-NL" altLang="nl-NL" dirty="0"/>
              <a:t>Recruitment </a:t>
            </a:r>
            <a:r>
              <a:rPr lang="nl-NL" altLang="nl-NL" dirty="0">
                <a:solidFill>
                  <a:srgbClr val="44546A"/>
                </a:solidFill>
              </a:rPr>
              <a:t>(</a:t>
            </a:r>
            <a:r>
              <a:rPr lang="nl-NL" altLang="nl-NL" dirty="0" err="1">
                <a:solidFill>
                  <a:srgbClr val="44546A"/>
                </a:solidFill>
              </a:rPr>
              <a:t>Lugtig</a:t>
            </a:r>
            <a:r>
              <a:rPr lang="nl-NL" altLang="nl-NL" dirty="0">
                <a:solidFill>
                  <a:srgbClr val="44546A"/>
                </a:solidFill>
              </a:rPr>
              <a:t> et al. 2019)</a:t>
            </a:r>
            <a:endParaRPr lang="nl-NL" altLang="nl-NL" dirty="0"/>
          </a:p>
        </p:txBody>
      </p:sp>
      <p:sp>
        <p:nvSpPr>
          <p:cNvPr id="109571" name="Google Shape;669;p81">
            <a:extLst>
              <a:ext uri="{FF2B5EF4-FFF2-40B4-BE49-F238E27FC236}">
                <a16:creationId xmlns:a16="http://schemas.microsoft.com/office/drawing/2014/main" id="{2845C50A-69D4-FD42-BE2F-91A00C8A944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2D623C7-3016-0346-B549-0D55597DB7F6}" type="slidenum">
              <a:rPr lang="nl-NL" altLang="nl-NL">
                <a:solidFill>
                  <a:srgbClr val="898989"/>
                </a:solidFill>
              </a:rPr>
              <a:pPr/>
              <a:t>52</a:t>
            </a:fld>
            <a:endParaRPr lang="nl-NL" altLang="nl-NL">
              <a:solidFill>
                <a:srgbClr val="898989"/>
              </a:solidFill>
            </a:endParaRPr>
          </a:p>
        </p:txBody>
      </p:sp>
      <p:sp>
        <p:nvSpPr>
          <p:cNvPr id="2" name="TextBox 1">
            <a:extLst>
              <a:ext uri="{FF2B5EF4-FFF2-40B4-BE49-F238E27FC236}">
                <a16:creationId xmlns:a16="http://schemas.microsoft.com/office/drawing/2014/main" id="{23EE28D1-5A12-624B-A9AC-690C87B47FA2}"/>
              </a:ext>
            </a:extLst>
          </p:cNvPr>
          <p:cNvSpPr txBox="1"/>
          <p:nvPr/>
        </p:nvSpPr>
        <p:spPr>
          <a:xfrm>
            <a:off x="415925" y="1376363"/>
            <a:ext cx="2563813" cy="1754187"/>
          </a:xfrm>
          <a:prstGeom prst="rect">
            <a:avLst/>
          </a:prstGeom>
          <a:noFill/>
        </p:spPr>
        <p:txBody>
          <a:bodyPr>
            <a:spAutoFit/>
          </a:bodyPr>
          <a:lstStyle/>
          <a:p>
            <a:pPr marL="285750" indent="-285750">
              <a:buFont typeface="Arial" panose="020B0604020202020204" pitchFamily="34" charset="0"/>
              <a:buChar char="•"/>
              <a:defRPr/>
            </a:pPr>
            <a:r>
              <a:rPr lang="en-US" dirty="0">
                <a:solidFill>
                  <a:schemeClr val="bg2">
                    <a:lumMod val="75000"/>
                  </a:schemeClr>
                </a:solidFill>
              </a:rPr>
              <a:t>Invitation letter</a:t>
            </a:r>
          </a:p>
          <a:p>
            <a:pPr marL="285750" indent="-285750">
              <a:buFont typeface="Arial" panose="020B0604020202020204" pitchFamily="34" charset="0"/>
              <a:buChar char="•"/>
              <a:defRPr/>
            </a:pPr>
            <a:r>
              <a:rPr lang="en-US" dirty="0">
                <a:solidFill>
                  <a:schemeClr val="bg2">
                    <a:lumMod val="75000"/>
                  </a:schemeClr>
                </a:solidFill>
              </a:rPr>
              <a:t>Website</a:t>
            </a:r>
          </a:p>
          <a:p>
            <a:pPr marL="285750" indent="-285750">
              <a:buFont typeface="Arial" panose="020B0604020202020204" pitchFamily="34" charset="0"/>
              <a:buChar char="•"/>
              <a:defRPr/>
            </a:pPr>
            <a:r>
              <a:rPr lang="en-US" dirty="0"/>
              <a:t>App Download</a:t>
            </a:r>
          </a:p>
          <a:p>
            <a:pPr marL="285750" indent="-285750">
              <a:buFont typeface="Arial" panose="020B0604020202020204" pitchFamily="34" charset="0"/>
              <a:buChar char="•"/>
              <a:defRPr/>
            </a:pPr>
            <a:r>
              <a:rPr lang="en-US" dirty="0"/>
              <a:t>Allow tracking</a:t>
            </a:r>
          </a:p>
          <a:p>
            <a:pPr marL="285750" indent="-285750">
              <a:buFont typeface="Arial" panose="020B0604020202020204" pitchFamily="34" charset="0"/>
              <a:buChar char="•"/>
              <a:defRPr/>
            </a:pPr>
            <a:endParaRPr lang="en-US" dirty="0"/>
          </a:p>
          <a:p>
            <a:pPr marL="742950" lvl="1" indent="-285750">
              <a:buFont typeface="Arial" panose="020B0604020202020204" pitchFamily="34" charset="0"/>
              <a:buChar char="•"/>
              <a:defRPr/>
            </a:pPr>
            <a:endParaRPr lang="en-US" dirty="0"/>
          </a:p>
        </p:txBody>
      </p:sp>
      <p:pic>
        <p:nvPicPr>
          <p:cNvPr id="109573" name="Picture 6" descr="2018-11-21 15.58.53.png">
            <a:extLst>
              <a:ext uri="{FF2B5EF4-FFF2-40B4-BE49-F238E27FC236}">
                <a16:creationId xmlns:a16="http://schemas.microsoft.com/office/drawing/2014/main" id="{7A69CA00-8E04-4040-8F8D-1177DF6F3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038" y="1443038"/>
            <a:ext cx="21240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Picture 7" descr="2018-11-21 16.00.32.png">
            <a:extLst>
              <a:ext uri="{FF2B5EF4-FFF2-40B4-BE49-F238E27FC236}">
                <a16:creationId xmlns:a16="http://schemas.microsoft.com/office/drawing/2014/main" id="{170557E6-C096-8D4E-BAD7-4844D8C01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538" y="1504950"/>
            <a:ext cx="2098675"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5" name="Picture 8" descr="2018-11-21 16.01.02.png">
            <a:extLst>
              <a:ext uri="{FF2B5EF4-FFF2-40B4-BE49-F238E27FC236}">
                <a16:creationId xmlns:a16="http://schemas.microsoft.com/office/drawing/2014/main" id="{29B82BF8-4513-7048-80FC-35CD439BBE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1888" y="1492250"/>
            <a:ext cx="2100262" cy="419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6" name="Google Shape;673;p81">
            <a:extLst>
              <a:ext uri="{FF2B5EF4-FFF2-40B4-BE49-F238E27FC236}">
                <a16:creationId xmlns:a16="http://schemas.microsoft.com/office/drawing/2014/main" id="{41F9B8BC-C9A5-FF43-836E-D3135761BB41}"/>
              </a:ext>
            </a:extLst>
          </p:cNvPr>
          <p:cNvSpPr txBox="1">
            <a:spLocks noChangeArrowheads="1"/>
          </p:cNvSpPr>
          <p:nvPr/>
        </p:nvSpPr>
        <p:spPr bwMode="auto">
          <a:xfrm>
            <a:off x="2320925" y="5794375"/>
            <a:ext cx="26447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000"/>
              <a:t>Google play store</a:t>
            </a:r>
          </a:p>
        </p:txBody>
      </p:sp>
      <p:sp>
        <p:nvSpPr>
          <p:cNvPr id="109577" name="Google Shape;673;p81">
            <a:extLst>
              <a:ext uri="{FF2B5EF4-FFF2-40B4-BE49-F238E27FC236}">
                <a16:creationId xmlns:a16="http://schemas.microsoft.com/office/drawing/2014/main" id="{3034A3AD-65D5-B642-8221-22A6EE5EE14C}"/>
              </a:ext>
            </a:extLst>
          </p:cNvPr>
          <p:cNvSpPr txBox="1">
            <a:spLocks noChangeArrowheads="1"/>
          </p:cNvSpPr>
          <p:nvPr/>
        </p:nvSpPr>
        <p:spPr bwMode="auto">
          <a:xfrm>
            <a:off x="4837113" y="5794375"/>
            <a:ext cx="26447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000"/>
              <a:t>Log in with credentials</a:t>
            </a:r>
          </a:p>
        </p:txBody>
      </p:sp>
      <p:sp>
        <p:nvSpPr>
          <p:cNvPr id="109578" name="Google Shape;673;p81">
            <a:extLst>
              <a:ext uri="{FF2B5EF4-FFF2-40B4-BE49-F238E27FC236}">
                <a16:creationId xmlns:a16="http://schemas.microsoft.com/office/drawing/2014/main" id="{5178CED1-D28B-B843-BD52-C67C0F4D0BEF}"/>
              </a:ext>
            </a:extLst>
          </p:cNvPr>
          <p:cNvSpPr txBox="1">
            <a:spLocks noChangeArrowheads="1"/>
          </p:cNvSpPr>
          <p:nvPr/>
        </p:nvSpPr>
        <p:spPr bwMode="auto">
          <a:xfrm>
            <a:off x="7208838" y="5781675"/>
            <a:ext cx="26447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000"/>
              <a:t>Allow GPS tracking</a:t>
            </a:r>
          </a:p>
        </p:txBody>
      </p:sp>
      <p:pic>
        <p:nvPicPr>
          <p:cNvPr id="109579" name="Picture 14" descr="2018-11-21 16.01.08.png">
            <a:extLst>
              <a:ext uri="{FF2B5EF4-FFF2-40B4-BE49-F238E27FC236}">
                <a16:creationId xmlns:a16="http://schemas.microsoft.com/office/drawing/2014/main" id="{F8FD93A3-F1F4-C743-AE0A-53A9425523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13" y="1504950"/>
            <a:ext cx="2100262"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0" name="Google Shape;673;p81">
            <a:extLst>
              <a:ext uri="{FF2B5EF4-FFF2-40B4-BE49-F238E27FC236}">
                <a16:creationId xmlns:a16="http://schemas.microsoft.com/office/drawing/2014/main" id="{EB7E43AB-08DD-5E43-A477-1E97D93FDB73}"/>
              </a:ext>
            </a:extLst>
          </p:cNvPr>
          <p:cNvSpPr txBox="1">
            <a:spLocks noChangeArrowheads="1"/>
          </p:cNvSpPr>
          <p:nvPr/>
        </p:nvSpPr>
        <p:spPr bwMode="auto">
          <a:xfrm>
            <a:off x="9547225" y="5770563"/>
            <a:ext cx="264477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000"/>
              <a:t>Ready to use</a:t>
            </a:r>
          </a:p>
        </p:txBody>
      </p:sp>
    </p:spTree>
    <p:extLst>
      <p:ext uri="{BB962C8B-B14F-4D97-AF65-F5344CB8AC3E}">
        <p14:creationId xmlns:p14="http://schemas.microsoft.com/office/powerpoint/2010/main" val="2522766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57A4CE36-4334-0E4B-9C3E-244284A792CB}"/>
              </a:ext>
            </a:extLst>
          </p:cNvPr>
          <p:cNvSpPr>
            <a:spLocks noGrp="1" noChangeArrowheads="1"/>
          </p:cNvSpPr>
          <p:nvPr>
            <p:ph type="title"/>
          </p:nvPr>
        </p:nvSpPr>
        <p:spPr>
          <a:xfrm>
            <a:off x="393700" y="504825"/>
            <a:ext cx="11253788" cy="763588"/>
          </a:xfrm>
        </p:spPr>
        <p:txBody>
          <a:bodyPr/>
          <a:lstStyle/>
          <a:p>
            <a:pPr eaLnBrk="1" hangingPunct="1">
              <a:spcBef>
                <a:spcPct val="0"/>
              </a:spcBef>
              <a:spcAft>
                <a:spcPct val="0"/>
              </a:spcAft>
            </a:pPr>
            <a:r>
              <a:rPr lang="nl-NL" altLang="nl-NL" dirty="0"/>
              <a:t>Recruitment </a:t>
            </a:r>
            <a:r>
              <a:rPr lang="nl-NL" altLang="nl-NL" dirty="0">
                <a:solidFill>
                  <a:srgbClr val="44546A"/>
                </a:solidFill>
              </a:rPr>
              <a:t>(</a:t>
            </a:r>
            <a:r>
              <a:rPr lang="nl-NL" altLang="nl-NL" dirty="0" err="1">
                <a:solidFill>
                  <a:srgbClr val="44546A"/>
                </a:solidFill>
              </a:rPr>
              <a:t>Lugtig</a:t>
            </a:r>
            <a:r>
              <a:rPr lang="nl-NL" altLang="nl-NL" dirty="0">
                <a:solidFill>
                  <a:srgbClr val="44546A"/>
                </a:solidFill>
              </a:rPr>
              <a:t> et al. 2019)</a:t>
            </a:r>
            <a:endParaRPr lang="en-US" altLang="nl-NL" sz="2400" dirty="0">
              <a:solidFill>
                <a:srgbClr val="44546A"/>
              </a:solidFill>
            </a:endParaRPr>
          </a:p>
        </p:txBody>
      </p:sp>
      <p:sp>
        <p:nvSpPr>
          <p:cNvPr id="111619" name="TextBox 3">
            <a:extLst>
              <a:ext uri="{FF2B5EF4-FFF2-40B4-BE49-F238E27FC236}">
                <a16:creationId xmlns:a16="http://schemas.microsoft.com/office/drawing/2014/main" id="{7A25DBF6-EA61-9D40-8A7D-AB012AFE309A}"/>
              </a:ext>
            </a:extLst>
          </p:cNvPr>
          <p:cNvSpPr txBox="1">
            <a:spLocks noChangeArrowheads="1"/>
          </p:cNvSpPr>
          <p:nvPr/>
        </p:nvSpPr>
        <p:spPr bwMode="auto">
          <a:xfrm>
            <a:off x="1074738" y="1539875"/>
            <a:ext cx="2874962" cy="646113"/>
          </a:xfrm>
          <a:prstGeom prst="rect">
            <a:avLst/>
          </a:prstGeom>
          <a:solidFill>
            <a:srgbClr val="00B0F0">
              <a:alpha val="34117"/>
            </a:srgbClr>
          </a:solidFill>
          <a:ln w="9525">
            <a:solidFill>
              <a:schemeClr val="tx1"/>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t>Fresh respondents</a:t>
            </a:r>
          </a:p>
          <a:p>
            <a:r>
              <a:rPr lang="en-US" altLang="nl-NL"/>
              <a:t>N=951</a:t>
            </a:r>
          </a:p>
        </p:txBody>
      </p:sp>
      <p:sp>
        <p:nvSpPr>
          <p:cNvPr id="111620" name="TextBox 4">
            <a:extLst>
              <a:ext uri="{FF2B5EF4-FFF2-40B4-BE49-F238E27FC236}">
                <a16:creationId xmlns:a16="http://schemas.microsoft.com/office/drawing/2014/main" id="{06F7A025-0EB1-5E4A-9F48-D966BF255F44}"/>
              </a:ext>
            </a:extLst>
          </p:cNvPr>
          <p:cNvSpPr txBox="1">
            <a:spLocks noChangeArrowheads="1"/>
          </p:cNvSpPr>
          <p:nvPr/>
        </p:nvSpPr>
        <p:spPr bwMode="auto">
          <a:xfrm>
            <a:off x="4529138" y="1536700"/>
            <a:ext cx="2874962" cy="646113"/>
          </a:xfrm>
          <a:prstGeom prst="rect">
            <a:avLst/>
          </a:prstGeom>
          <a:solidFill>
            <a:srgbClr val="00B0F0">
              <a:alpha val="34117"/>
            </a:srgbClr>
          </a:solidFill>
          <a:ln w="9525">
            <a:solidFill>
              <a:schemeClr val="tx1"/>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t>Web diary respondents</a:t>
            </a:r>
          </a:p>
          <a:p>
            <a:r>
              <a:rPr lang="en-US" altLang="nl-NL"/>
              <a:t>N=951</a:t>
            </a:r>
          </a:p>
        </p:txBody>
      </p:sp>
      <p:sp>
        <p:nvSpPr>
          <p:cNvPr id="111621" name="TextBox 5">
            <a:extLst>
              <a:ext uri="{FF2B5EF4-FFF2-40B4-BE49-F238E27FC236}">
                <a16:creationId xmlns:a16="http://schemas.microsoft.com/office/drawing/2014/main" id="{2B3B115D-37B2-F043-8735-40F2462FDF95}"/>
              </a:ext>
            </a:extLst>
          </p:cNvPr>
          <p:cNvSpPr txBox="1">
            <a:spLocks noChangeArrowheads="1"/>
          </p:cNvSpPr>
          <p:nvPr/>
        </p:nvSpPr>
        <p:spPr bwMode="auto">
          <a:xfrm>
            <a:off x="2873375" y="3314700"/>
            <a:ext cx="2874963" cy="646113"/>
          </a:xfrm>
          <a:prstGeom prst="rect">
            <a:avLst/>
          </a:prstGeom>
          <a:solidFill>
            <a:srgbClr val="00B0F0">
              <a:alpha val="34117"/>
            </a:srgbClr>
          </a:solidFill>
          <a:ln w="9525">
            <a:solidFill>
              <a:schemeClr val="tx1"/>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t>Download + Login</a:t>
            </a:r>
          </a:p>
          <a:p>
            <a:r>
              <a:rPr lang="en-US" altLang="nl-NL"/>
              <a:t>N=674</a:t>
            </a:r>
          </a:p>
        </p:txBody>
      </p:sp>
      <p:sp>
        <p:nvSpPr>
          <p:cNvPr id="111622" name="TextBox 6">
            <a:extLst>
              <a:ext uri="{FF2B5EF4-FFF2-40B4-BE49-F238E27FC236}">
                <a16:creationId xmlns:a16="http://schemas.microsoft.com/office/drawing/2014/main" id="{BE12DA84-EC58-9E48-A00D-86FF66D81FAB}"/>
              </a:ext>
            </a:extLst>
          </p:cNvPr>
          <p:cNvSpPr txBox="1">
            <a:spLocks noChangeArrowheads="1"/>
          </p:cNvSpPr>
          <p:nvPr/>
        </p:nvSpPr>
        <p:spPr bwMode="auto">
          <a:xfrm>
            <a:off x="2871788" y="4730750"/>
            <a:ext cx="2874962" cy="646113"/>
          </a:xfrm>
          <a:prstGeom prst="rect">
            <a:avLst/>
          </a:prstGeom>
          <a:solidFill>
            <a:srgbClr val="00B0F0">
              <a:alpha val="34117"/>
            </a:srgbClr>
          </a:solidFill>
          <a:ln w="9525">
            <a:solidFill>
              <a:schemeClr val="tx1"/>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t>Send data for at least 1 day</a:t>
            </a:r>
          </a:p>
          <a:p>
            <a:r>
              <a:rPr lang="en-US" altLang="nl-NL"/>
              <a:t>N=578</a:t>
            </a:r>
          </a:p>
        </p:txBody>
      </p:sp>
      <p:sp>
        <p:nvSpPr>
          <p:cNvPr id="111623" name="TextBox 7">
            <a:extLst>
              <a:ext uri="{FF2B5EF4-FFF2-40B4-BE49-F238E27FC236}">
                <a16:creationId xmlns:a16="http://schemas.microsoft.com/office/drawing/2014/main" id="{BEA26135-9439-4B47-A48F-3852CE82E983}"/>
              </a:ext>
            </a:extLst>
          </p:cNvPr>
          <p:cNvSpPr txBox="1">
            <a:spLocks noChangeArrowheads="1"/>
          </p:cNvSpPr>
          <p:nvPr/>
        </p:nvSpPr>
        <p:spPr bwMode="auto">
          <a:xfrm>
            <a:off x="2871788" y="6073775"/>
            <a:ext cx="2874962" cy="646113"/>
          </a:xfrm>
          <a:prstGeom prst="rect">
            <a:avLst/>
          </a:prstGeom>
          <a:solidFill>
            <a:srgbClr val="00B0F0">
              <a:alpha val="34117"/>
            </a:srgbClr>
          </a:solidFill>
          <a:ln w="9525">
            <a:solidFill>
              <a:schemeClr val="tx1"/>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t>Complete whole study</a:t>
            </a:r>
          </a:p>
          <a:p>
            <a:r>
              <a:rPr lang="en-US" altLang="nl-NL"/>
              <a:t>N=421</a:t>
            </a:r>
          </a:p>
        </p:txBody>
      </p:sp>
      <p:cxnSp>
        <p:nvCxnSpPr>
          <p:cNvPr id="9" name="Elbow Connector 11">
            <a:extLst>
              <a:ext uri="{FF2B5EF4-FFF2-40B4-BE49-F238E27FC236}">
                <a16:creationId xmlns:a16="http://schemas.microsoft.com/office/drawing/2014/main" id="{2CABEABB-28E3-E045-8072-169BBAD7B199}"/>
              </a:ext>
            </a:extLst>
          </p:cNvPr>
          <p:cNvCxnSpPr>
            <a:cxnSpLocks/>
            <a:stCxn id="111619" idx="2"/>
            <a:endCxn id="111621" idx="0"/>
          </p:cNvCxnSpPr>
          <p:nvPr/>
        </p:nvCxnSpPr>
        <p:spPr>
          <a:xfrm rot="16200000" flipH="1">
            <a:off x="2847182" y="1851819"/>
            <a:ext cx="1128712" cy="17970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Elbow Connector 13">
            <a:extLst>
              <a:ext uri="{FF2B5EF4-FFF2-40B4-BE49-F238E27FC236}">
                <a16:creationId xmlns:a16="http://schemas.microsoft.com/office/drawing/2014/main" id="{222542F8-B37E-354D-8F56-697069340E43}"/>
              </a:ext>
            </a:extLst>
          </p:cNvPr>
          <p:cNvCxnSpPr>
            <a:cxnSpLocks/>
            <a:stCxn id="111620" idx="2"/>
            <a:endCxn id="111621" idx="0"/>
          </p:cNvCxnSpPr>
          <p:nvPr/>
        </p:nvCxnSpPr>
        <p:spPr>
          <a:xfrm rot="5400000">
            <a:off x="4572794" y="1920082"/>
            <a:ext cx="1131887" cy="16573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111626" name="TextBox 10">
            <a:extLst>
              <a:ext uri="{FF2B5EF4-FFF2-40B4-BE49-F238E27FC236}">
                <a16:creationId xmlns:a16="http://schemas.microsoft.com/office/drawing/2014/main" id="{4B468C57-6350-2A4C-B083-94BC72B4B469}"/>
              </a:ext>
            </a:extLst>
          </p:cNvPr>
          <p:cNvSpPr txBox="1">
            <a:spLocks noChangeArrowheads="1"/>
          </p:cNvSpPr>
          <p:nvPr/>
        </p:nvSpPr>
        <p:spPr bwMode="auto">
          <a:xfrm>
            <a:off x="1011238" y="2697163"/>
            <a:ext cx="2400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2800"/>
              <a:t>RR: 26.5% </a:t>
            </a:r>
          </a:p>
        </p:txBody>
      </p:sp>
      <p:sp>
        <p:nvSpPr>
          <p:cNvPr id="111627" name="TextBox 11">
            <a:extLst>
              <a:ext uri="{FF2B5EF4-FFF2-40B4-BE49-F238E27FC236}">
                <a16:creationId xmlns:a16="http://schemas.microsoft.com/office/drawing/2014/main" id="{044CB5A9-604F-C64B-B22F-BBD325902028}"/>
              </a:ext>
            </a:extLst>
          </p:cNvPr>
          <p:cNvSpPr txBox="1">
            <a:spLocks noChangeArrowheads="1"/>
          </p:cNvSpPr>
          <p:nvPr/>
        </p:nvSpPr>
        <p:spPr bwMode="auto">
          <a:xfrm>
            <a:off x="5611813" y="2697163"/>
            <a:ext cx="28336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2800"/>
              <a:t>RR: 44.4% </a:t>
            </a:r>
          </a:p>
        </p:txBody>
      </p:sp>
      <p:cxnSp>
        <p:nvCxnSpPr>
          <p:cNvPr id="13" name="Straight Arrow Connector 12">
            <a:extLst>
              <a:ext uri="{FF2B5EF4-FFF2-40B4-BE49-F238E27FC236}">
                <a16:creationId xmlns:a16="http://schemas.microsoft.com/office/drawing/2014/main" id="{601159B0-87A0-4D44-A575-1651AD24CB0E}"/>
              </a:ext>
            </a:extLst>
          </p:cNvPr>
          <p:cNvCxnSpPr>
            <a:cxnSpLocks/>
            <a:stCxn id="111621" idx="2"/>
            <a:endCxn id="111622" idx="0"/>
          </p:cNvCxnSpPr>
          <p:nvPr/>
        </p:nvCxnSpPr>
        <p:spPr>
          <a:xfrm flipH="1">
            <a:off x="4308475" y="3960813"/>
            <a:ext cx="1588" cy="769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AAE729E-4545-9F46-AD61-22180AA2510C}"/>
              </a:ext>
            </a:extLst>
          </p:cNvPr>
          <p:cNvCxnSpPr>
            <a:cxnSpLocks/>
            <a:stCxn id="111622" idx="2"/>
            <a:endCxn id="111623" idx="0"/>
          </p:cNvCxnSpPr>
          <p:nvPr/>
        </p:nvCxnSpPr>
        <p:spPr>
          <a:xfrm>
            <a:off x="4308475" y="5376863"/>
            <a:ext cx="0" cy="6969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1630" name="TextBox 14">
            <a:extLst>
              <a:ext uri="{FF2B5EF4-FFF2-40B4-BE49-F238E27FC236}">
                <a16:creationId xmlns:a16="http://schemas.microsoft.com/office/drawing/2014/main" id="{FA7EBF51-5913-6842-8251-E3F76EE641E1}"/>
              </a:ext>
            </a:extLst>
          </p:cNvPr>
          <p:cNvSpPr txBox="1">
            <a:spLocks noChangeArrowheads="1"/>
          </p:cNvSpPr>
          <p:nvPr/>
        </p:nvSpPr>
        <p:spPr bwMode="auto">
          <a:xfrm>
            <a:off x="5334000" y="4098925"/>
            <a:ext cx="3548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2800"/>
              <a:t>dropout: 17% </a:t>
            </a:r>
          </a:p>
        </p:txBody>
      </p:sp>
      <p:sp>
        <p:nvSpPr>
          <p:cNvPr id="111631" name="TextBox 15">
            <a:extLst>
              <a:ext uri="{FF2B5EF4-FFF2-40B4-BE49-F238E27FC236}">
                <a16:creationId xmlns:a16="http://schemas.microsoft.com/office/drawing/2014/main" id="{4A30D841-852E-2848-A10C-CA9BDC025035}"/>
              </a:ext>
            </a:extLst>
          </p:cNvPr>
          <p:cNvSpPr txBox="1">
            <a:spLocks noChangeArrowheads="1"/>
          </p:cNvSpPr>
          <p:nvPr/>
        </p:nvSpPr>
        <p:spPr bwMode="auto">
          <a:xfrm>
            <a:off x="5334000" y="5540375"/>
            <a:ext cx="35480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2800"/>
              <a:t>dropout: 28% </a:t>
            </a:r>
          </a:p>
        </p:txBody>
      </p:sp>
    </p:spTree>
    <p:extLst>
      <p:ext uri="{BB962C8B-B14F-4D97-AF65-F5344CB8AC3E}">
        <p14:creationId xmlns:p14="http://schemas.microsoft.com/office/powerpoint/2010/main" val="1492372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Google Shape;428;p52">
            <a:extLst>
              <a:ext uri="{FF2B5EF4-FFF2-40B4-BE49-F238E27FC236}">
                <a16:creationId xmlns:a16="http://schemas.microsoft.com/office/drawing/2014/main" id="{4DBEAFB5-0447-4848-90C8-813A2C461470}"/>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dirty="0"/>
              <a:t>How do </a:t>
            </a:r>
            <a:r>
              <a:rPr lang="nl-NL" altLang="nl-NL" dirty="0" err="1"/>
              <a:t>people</a:t>
            </a:r>
            <a:r>
              <a:rPr lang="nl-NL" altLang="nl-NL" dirty="0"/>
              <a:t> move </a:t>
            </a:r>
            <a:r>
              <a:rPr lang="nl-NL" altLang="nl-NL" dirty="0" err="1"/>
              <a:t>around</a:t>
            </a:r>
            <a:r>
              <a:rPr lang="nl-NL" altLang="nl-NL" dirty="0"/>
              <a:t> in </a:t>
            </a:r>
            <a:r>
              <a:rPr lang="nl-NL" altLang="nl-NL" dirty="0" err="1"/>
              <a:t>everyday</a:t>
            </a:r>
            <a:r>
              <a:rPr lang="nl-NL" altLang="nl-NL" dirty="0"/>
              <a:t> life?</a:t>
            </a:r>
            <a:br>
              <a:rPr lang="nl-NL" altLang="nl-NL" dirty="0"/>
            </a:br>
            <a:r>
              <a:rPr lang="nl-NL" altLang="nl-NL" sz="2400" dirty="0">
                <a:solidFill>
                  <a:srgbClr val="44546A"/>
                </a:solidFill>
              </a:rPr>
              <a:t>(</a:t>
            </a:r>
            <a:r>
              <a:rPr lang="nl-NL" altLang="nl-NL" sz="2400" dirty="0" err="1">
                <a:solidFill>
                  <a:srgbClr val="44546A"/>
                </a:solidFill>
              </a:rPr>
              <a:t>McCool</a:t>
            </a:r>
            <a:r>
              <a:rPr lang="nl-NL" altLang="nl-NL" sz="2400" dirty="0">
                <a:solidFill>
                  <a:srgbClr val="44546A"/>
                </a:solidFill>
              </a:rPr>
              <a:t>, </a:t>
            </a:r>
            <a:r>
              <a:rPr lang="nl-NL" altLang="nl-NL" sz="2400" dirty="0" err="1">
                <a:solidFill>
                  <a:srgbClr val="44546A"/>
                </a:solidFill>
              </a:rPr>
              <a:t>Lugtig</a:t>
            </a:r>
            <a:r>
              <a:rPr lang="nl-NL" altLang="nl-NL" sz="2400" dirty="0">
                <a:solidFill>
                  <a:srgbClr val="44546A"/>
                </a:solidFill>
              </a:rPr>
              <a:t>, </a:t>
            </a:r>
            <a:r>
              <a:rPr lang="nl-NL" altLang="nl-NL" sz="2400" dirty="0" err="1">
                <a:solidFill>
                  <a:srgbClr val="44546A"/>
                </a:solidFill>
              </a:rPr>
              <a:t>and</a:t>
            </a:r>
            <a:r>
              <a:rPr lang="nl-NL" altLang="nl-NL" sz="2400" dirty="0">
                <a:solidFill>
                  <a:srgbClr val="44546A"/>
                </a:solidFill>
              </a:rPr>
              <a:t> Schouten, 2021)</a:t>
            </a:r>
            <a:endParaRPr lang="nl-NL" altLang="nl-NL" sz="2400" dirty="0"/>
          </a:p>
        </p:txBody>
      </p:sp>
      <p:sp>
        <p:nvSpPr>
          <p:cNvPr id="74758" name="Google Shape;432;p52">
            <a:extLst>
              <a:ext uri="{FF2B5EF4-FFF2-40B4-BE49-F238E27FC236}">
                <a16:creationId xmlns:a16="http://schemas.microsoft.com/office/drawing/2014/main" id="{477051E3-BFF7-A84B-9BB1-D9C24931797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5729CE5-6FF6-5144-B712-1B5FE08782C5}" type="slidenum">
              <a:rPr lang="nl-NL" altLang="nl-NL">
                <a:solidFill>
                  <a:srgbClr val="898989"/>
                </a:solidFill>
              </a:rPr>
              <a:pPr/>
              <a:t>54</a:t>
            </a:fld>
            <a:endParaRPr lang="nl-NL" altLang="nl-NL">
              <a:solidFill>
                <a:srgbClr val="898989"/>
              </a:solidFill>
            </a:endParaRPr>
          </a:p>
        </p:txBody>
      </p:sp>
      <p:sp>
        <p:nvSpPr>
          <p:cNvPr id="74759" name="Google Shape;433;p52">
            <a:extLst>
              <a:ext uri="{FF2B5EF4-FFF2-40B4-BE49-F238E27FC236}">
                <a16:creationId xmlns:a16="http://schemas.microsoft.com/office/drawing/2014/main" id="{A60DD267-7441-6340-ADF8-390F8F6A1E2F}"/>
              </a:ext>
            </a:extLst>
          </p:cNvPr>
          <p:cNvSpPr txBox="1">
            <a:spLocks noChangeArrowheads="1"/>
          </p:cNvSpPr>
          <p:nvPr/>
        </p:nvSpPr>
        <p:spPr bwMode="auto">
          <a:xfrm>
            <a:off x="1660525" y="6319838"/>
            <a:ext cx="19256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Daily overview</a:t>
            </a:r>
          </a:p>
        </p:txBody>
      </p:sp>
      <p:sp>
        <p:nvSpPr>
          <p:cNvPr id="74760" name="Google Shape;434;p52">
            <a:extLst>
              <a:ext uri="{FF2B5EF4-FFF2-40B4-BE49-F238E27FC236}">
                <a16:creationId xmlns:a16="http://schemas.microsoft.com/office/drawing/2014/main" id="{2BAB7323-EEB9-DA45-9E42-1F28D045A95C}"/>
              </a:ext>
            </a:extLst>
          </p:cNvPr>
          <p:cNvSpPr txBox="1">
            <a:spLocks noChangeArrowheads="1"/>
          </p:cNvSpPr>
          <p:nvPr/>
        </p:nvSpPr>
        <p:spPr bwMode="auto">
          <a:xfrm>
            <a:off x="4710113" y="6319838"/>
            <a:ext cx="2771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Questions about stops</a:t>
            </a:r>
          </a:p>
        </p:txBody>
      </p:sp>
      <p:sp>
        <p:nvSpPr>
          <p:cNvPr id="74761" name="Google Shape;435;p52">
            <a:extLst>
              <a:ext uri="{FF2B5EF4-FFF2-40B4-BE49-F238E27FC236}">
                <a16:creationId xmlns:a16="http://schemas.microsoft.com/office/drawing/2014/main" id="{856FC86A-F0E8-834B-A43B-6B52D770F279}"/>
              </a:ext>
            </a:extLst>
          </p:cNvPr>
          <p:cNvSpPr txBox="1">
            <a:spLocks noChangeArrowheads="1"/>
          </p:cNvSpPr>
          <p:nvPr/>
        </p:nvSpPr>
        <p:spPr bwMode="auto">
          <a:xfrm>
            <a:off x="8240713" y="6319838"/>
            <a:ext cx="2771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Questions about trips</a:t>
            </a:r>
          </a:p>
        </p:txBody>
      </p:sp>
      <p:pic>
        <p:nvPicPr>
          <p:cNvPr id="10" name="Instructievideo Dagoverzicht - Android [720p].mp4">
            <a:hlinkClick r:id="" action="ppaction://media"/>
            <a:extLst>
              <a:ext uri="{FF2B5EF4-FFF2-40B4-BE49-F238E27FC236}">
                <a16:creationId xmlns:a16="http://schemas.microsoft.com/office/drawing/2014/main" id="{7A8B9A71-E80D-4942-A720-997E2A3FD7F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bwMode="auto">
          <a:xfrm>
            <a:off x="8616280" y="1484784"/>
            <a:ext cx="21764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nstructievideo locatie namen  - Android [720p].mp4">
            <a:hlinkClick r:id="" action="ppaction://media"/>
            <a:extLst>
              <a:ext uri="{FF2B5EF4-FFF2-40B4-BE49-F238E27FC236}">
                <a16:creationId xmlns:a16="http://schemas.microsoft.com/office/drawing/2014/main" id="{F304FB0A-4349-1949-ABEF-F31841287EC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410494" y="1662906"/>
            <a:ext cx="2175669" cy="4351338"/>
          </a:xfrm>
          <a:prstGeom prst="rect">
            <a:avLst/>
          </a:prstGeom>
        </p:spPr>
      </p:pic>
      <p:pic>
        <p:nvPicPr>
          <p:cNvPr id="12" name="Instructievideo locatie reden  - Android [720p].mp4">
            <a:hlinkClick r:id="" action="ppaction://media"/>
            <a:extLst>
              <a:ext uri="{FF2B5EF4-FFF2-40B4-BE49-F238E27FC236}">
                <a16:creationId xmlns:a16="http://schemas.microsoft.com/office/drawing/2014/main" id="{DA8E9E42-0C6D-804F-8AF6-3B62866AAF67}"/>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732493" y="1662906"/>
            <a:ext cx="2175669" cy="435133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2"/>
                                        </p:tgtEl>
                                      </p:cBhvr>
                                    </p:cmd>
                                  </p:childTnLst>
                                </p:cTn>
                              </p:par>
                            </p:childTnLst>
                          </p:cTn>
                        </p:par>
                      </p:childTnLst>
                    </p:cTn>
                  </p:par>
                </p:childTnLst>
              </p:cTn>
              <p:nextCondLst>
                <p:cond evt="onClick" delay="0">
                  <p:tgtEl>
                    <p:spTgt spid="12"/>
                  </p:tgtEl>
                </p:cond>
              </p:nextCondLst>
            </p:seq>
            <p:video>
              <p:cMediaNode vol="80000">
                <p:cTn id="17" fill="hold" display="0">
                  <p:stCondLst>
                    <p:cond delay="indefinite"/>
                  </p:stCondLst>
                </p:cTn>
                <p:tgtEl>
                  <p:spTgt spid="10"/>
                </p:tgtEl>
              </p:cMediaNode>
            </p:video>
            <p:video>
              <p:cMediaNode vol="80000">
                <p:cTn id="18" fill="hold" display="0">
                  <p:stCondLst>
                    <p:cond delay="indefinite"/>
                  </p:stCondLst>
                </p:cTn>
                <p:tgtEl>
                  <p:spTgt spid="11"/>
                </p:tgtEl>
              </p:cMediaNode>
            </p:video>
            <p:video>
              <p:cMediaNode vol="80000">
                <p:cTn id="19" fill="hold" display="0">
                  <p:stCondLst>
                    <p:cond delay="indefinite"/>
                  </p:stCondLst>
                </p:cTn>
                <p:tgtEl>
                  <p:spTgt spid="12"/>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Google Shape;440;p53">
            <a:extLst>
              <a:ext uri="{FF2B5EF4-FFF2-40B4-BE49-F238E27FC236}">
                <a16:creationId xmlns:a16="http://schemas.microsoft.com/office/drawing/2014/main" id="{799141C0-3237-CA42-8995-1BA0D9A308AC}"/>
              </a:ext>
            </a:extLst>
          </p:cNvPr>
          <p:cNvSpPr txBox="1">
            <a:spLocks noGrp="1"/>
          </p:cNvSpPr>
          <p:nvPr>
            <p:ph type="body" idx="1"/>
          </p:nvPr>
        </p:nvSpPr>
        <p:spPr>
          <a:xfrm>
            <a:off x="415925" y="1647825"/>
            <a:ext cx="11360150" cy="4554538"/>
          </a:xfrm>
        </p:spPr>
        <p:txBody>
          <a:bodyPr lIns="121900" tIns="121900" rIns="121900" bIns="121900" rtlCol="0"/>
          <a:lstStyle/>
          <a:p>
            <a:pPr eaLnBrk="1" hangingPunct="1">
              <a:defRPr/>
            </a:pPr>
            <a:r>
              <a:rPr lang="en-US" dirty="0"/>
              <a:t>One week travel</a:t>
            </a:r>
            <a:endParaRPr dirty="0"/>
          </a:p>
          <a:p>
            <a:pPr indent="0" eaLnBrk="1" hangingPunct="1">
              <a:spcBef>
                <a:spcPts val="2133"/>
              </a:spcBef>
              <a:spcAft>
                <a:spcPts val="2133"/>
              </a:spcAft>
              <a:buFont typeface="Arial" panose="020B0604020202020204" pitchFamily="34" charset="0"/>
              <a:buNone/>
              <a:defRPr/>
            </a:pPr>
            <a:endParaRPr dirty="0"/>
          </a:p>
        </p:txBody>
      </p:sp>
      <p:sp>
        <p:nvSpPr>
          <p:cNvPr id="78851" name="Google Shape;442;p53">
            <a:extLst>
              <a:ext uri="{FF2B5EF4-FFF2-40B4-BE49-F238E27FC236}">
                <a16:creationId xmlns:a16="http://schemas.microsoft.com/office/drawing/2014/main" id="{9FD25F72-BF88-B54D-8560-EB69AE2D499B}"/>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dirty="0"/>
              <a:t>How do </a:t>
            </a:r>
            <a:r>
              <a:rPr lang="nl-NL" altLang="nl-NL" dirty="0" err="1"/>
              <a:t>people</a:t>
            </a:r>
            <a:r>
              <a:rPr lang="nl-NL" altLang="nl-NL" dirty="0"/>
              <a:t> move </a:t>
            </a:r>
            <a:r>
              <a:rPr lang="nl-NL" altLang="nl-NL" dirty="0" err="1"/>
              <a:t>around</a:t>
            </a:r>
            <a:r>
              <a:rPr lang="nl-NL" altLang="nl-NL" dirty="0"/>
              <a:t> in </a:t>
            </a:r>
            <a:r>
              <a:rPr lang="nl-NL" altLang="nl-NL" dirty="0" err="1"/>
              <a:t>everyday</a:t>
            </a:r>
            <a:r>
              <a:rPr lang="nl-NL" altLang="nl-NL" dirty="0"/>
              <a:t> life?</a:t>
            </a:r>
            <a:br>
              <a:rPr lang="nl-NL" altLang="nl-NL" dirty="0"/>
            </a:br>
            <a:r>
              <a:rPr lang="nl-NL" altLang="nl-NL" sz="2400" dirty="0">
                <a:solidFill>
                  <a:srgbClr val="44546A"/>
                </a:solidFill>
              </a:rPr>
              <a:t>(</a:t>
            </a:r>
            <a:r>
              <a:rPr lang="nl-NL" altLang="nl-NL" sz="2400" dirty="0" err="1">
                <a:solidFill>
                  <a:srgbClr val="44546A"/>
                </a:solidFill>
              </a:rPr>
              <a:t>McCool</a:t>
            </a:r>
            <a:r>
              <a:rPr lang="nl-NL" altLang="nl-NL" sz="2400" dirty="0">
                <a:solidFill>
                  <a:srgbClr val="44546A"/>
                </a:solidFill>
              </a:rPr>
              <a:t>, </a:t>
            </a:r>
            <a:r>
              <a:rPr lang="nl-NL" altLang="nl-NL" sz="2400" dirty="0" err="1">
                <a:solidFill>
                  <a:srgbClr val="44546A"/>
                </a:solidFill>
              </a:rPr>
              <a:t>Lugtig</a:t>
            </a:r>
            <a:r>
              <a:rPr lang="nl-NL" altLang="nl-NL" sz="2400" dirty="0">
                <a:solidFill>
                  <a:srgbClr val="44546A"/>
                </a:solidFill>
              </a:rPr>
              <a:t>, </a:t>
            </a:r>
            <a:r>
              <a:rPr lang="nl-NL" altLang="nl-NL" sz="2400" dirty="0" err="1">
                <a:solidFill>
                  <a:srgbClr val="44546A"/>
                </a:solidFill>
              </a:rPr>
              <a:t>and</a:t>
            </a:r>
            <a:r>
              <a:rPr lang="nl-NL" altLang="nl-NL" sz="2400" dirty="0">
                <a:solidFill>
                  <a:srgbClr val="44546A"/>
                </a:solidFill>
              </a:rPr>
              <a:t> Schouten, 2021)</a:t>
            </a:r>
            <a:endParaRPr lang="nl-NL" altLang="nl-NL" sz="2400" dirty="0"/>
          </a:p>
        </p:txBody>
      </p:sp>
      <p:sp>
        <p:nvSpPr>
          <p:cNvPr id="78852" name="Google Shape;444;p53">
            <a:extLst>
              <a:ext uri="{FF2B5EF4-FFF2-40B4-BE49-F238E27FC236}">
                <a16:creationId xmlns:a16="http://schemas.microsoft.com/office/drawing/2014/main" id="{5238EA47-E8D1-7E44-BD4A-3840CB2D765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EC6FED2-65E2-504C-8FC1-67CFEFF36575}" type="slidenum">
              <a:rPr lang="nl-NL" altLang="nl-NL">
                <a:solidFill>
                  <a:srgbClr val="898989"/>
                </a:solidFill>
              </a:rPr>
              <a:pPr/>
              <a:t>55</a:t>
            </a:fld>
            <a:endParaRPr lang="nl-NL" altLang="nl-NL">
              <a:solidFill>
                <a:srgbClr val="898989"/>
              </a:solidFill>
            </a:endParaRPr>
          </a:p>
        </p:txBody>
      </p:sp>
      <p:pic>
        <p:nvPicPr>
          <p:cNvPr id="5" name="win tracks 2 min vanaf 03.00 morning">
            <a:hlinkClick r:id="" action="ppaction://media"/>
            <a:extLst>
              <a:ext uri="{FF2B5EF4-FFF2-40B4-BE49-F238E27FC236}">
                <a16:creationId xmlns:a16="http://schemas.microsoft.com/office/drawing/2014/main" id="{9581FC70-C1ED-224E-BA66-3804053A1C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bwMode="auto">
          <a:xfrm>
            <a:off x="5735960" y="1492118"/>
            <a:ext cx="4968552" cy="525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52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91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27A7-21EC-4897-828E-27FCF7FA55D9}"/>
              </a:ext>
            </a:extLst>
          </p:cNvPr>
          <p:cNvSpPr>
            <a:spLocks noGrp="1"/>
          </p:cNvSpPr>
          <p:nvPr>
            <p:ph type="title"/>
          </p:nvPr>
        </p:nvSpPr>
        <p:spPr/>
        <p:txBody>
          <a:bodyPr/>
          <a:lstStyle/>
          <a:p>
            <a:endParaRPr lang="nl-NL"/>
          </a:p>
        </p:txBody>
      </p:sp>
      <p:sp>
        <p:nvSpPr>
          <p:cNvPr id="4" name="Slide Number Placeholder 3">
            <a:extLst>
              <a:ext uri="{FF2B5EF4-FFF2-40B4-BE49-F238E27FC236}">
                <a16:creationId xmlns:a16="http://schemas.microsoft.com/office/drawing/2014/main" id="{D8CC9233-175C-4F09-BB90-B5B42D9684E9}"/>
              </a:ext>
            </a:extLst>
          </p:cNvPr>
          <p:cNvSpPr>
            <a:spLocks noGrp="1"/>
          </p:cNvSpPr>
          <p:nvPr>
            <p:ph type="sldNum" sz="quarter" idx="12"/>
          </p:nvPr>
        </p:nvSpPr>
        <p:spPr/>
        <p:txBody>
          <a:bodyPr/>
          <a:lstStyle/>
          <a:p>
            <a:fld id="{01FF09D4-6B60-7049-B447-158358F3ED73}" type="slidenum">
              <a:rPr lang="nl-NL" smtClean="0"/>
              <a:t>56</a:t>
            </a:fld>
            <a:endParaRPr lang="nl-NL"/>
          </a:p>
        </p:txBody>
      </p:sp>
      <p:pic>
        <p:nvPicPr>
          <p:cNvPr id="7" name="win tracks 2 min from 7.30 morning">
            <a:hlinkClick r:id="" action="ppaction://media"/>
            <a:extLst>
              <a:ext uri="{FF2B5EF4-FFF2-40B4-BE49-F238E27FC236}">
                <a16:creationId xmlns:a16="http://schemas.microsoft.com/office/drawing/2014/main" id="{E84C897E-24AD-4A94-B62E-70A6319C20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98595" y="-4956250"/>
            <a:ext cx="22501190" cy="23815824"/>
          </a:xfrm>
        </p:spPr>
      </p:pic>
    </p:spTree>
    <p:extLst>
      <p:ext uri="{BB962C8B-B14F-4D97-AF65-F5344CB8AC3E}">
        <p14:creationId xmlns:p14="http://schemas.microsoft.com/office/powerpoint/2010/main" val="273079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Google Shape;440;p53">
            <a:extLst>
              <a:ext uri="{FF2B5EF4-FFF2-40B4-BE49-F238E27FC236}">
                <a16:creationId xmlns:a16="http://schemas.microsoft.com/office/drawing/2014/main" id="{6205AE76-E636-FF4D-A019-5A28252EF4F4}"/>
              </a:ext>
            </a:extLst>
          </p:cNvPr>
          <p:cNvSpPr txBox="1">
            <a:spLocks noGrp="1"/>
          </p:cNvSpPr>
          <p:nvPr>
            <p:ph type="body" idx="1"/>
          </p:nvPr>
        </p:nvSpPr>
        <p:spPr>
          <a:xfrm>
            <a:off x="415925" y="1647825"/>
            <a:ext cx="11360150" cy="4554538"/>
          </a:xfrm>
        </p:spPr>
        <p:txBody>
          <a:bodyPr lIns="121900" tIns="121900" rIns="121900" bIns="121900" rtlCol="0"/>
          <a:lstStyle/>
          <a:p>
            <a:pPr eaLnBrk="1" hangingPunct="1">
              <a:defRPr/>
            </a:pPr>
            <a:r>
              <a:rPr lang="en"/>
              <a:t>22,000 stops</a:t>
            </a:r>
            <a:endParaRPr/>
          </a:p>
          <a:p>
            <a:pPr lvl="1" eaLnBrk="1" hangingPunct="1">
              <a:spcBef>
                <a:spcPts val="0"/>
              </a:spcBef>
              <a:defRPr/>
            </a:pPr>
            <a:r>
              <a:rPr lang="en" sz="1867"/>
              <a:t>13,000 (60%) labeled</a:t>
            </a:r>
            <a:endParaRPr sz="1867"/>
          </a:p>
          <a:p>
            <a:pPr lvl="1" eaLnBrk="1" hangingPunct="1">
              <a:spcBef>
                <a:spcPts val="0"/>
              </a:spcBef>
              <a:defRPr/>
            </a:pPr>
            <a:r>
              <a:rPr lang="en"/>
              <a:t>Overall 50% of respondents give </a:t>
            </a:r>
            <a:br>
              <a:rPr lang="en"/>
            </a:br>
            <a:r>
              <a:rPr lang="en"/>
              <a:t>complete/almost complete details</a:t>
            </a:r>
            <a:endParaRPr/>
          </a:p>
          <a:p>
            <a:pPr indent="0" eaLnBrk="1" hangingPunct="1">
              <a:spcBef>
                <a:spcPts val="2133"/>
              </a:spcBef>
              <a:spcAft>
                <a:spcPts val="2133"/>
              </a:spcAft>
              <a:buFont typeface="Arial" panose="020B0604020202020204" pitchFamily="34" charset="0"/>
              <a:buNone/>
              <a:defRPr/>
            </a:pPr>
            <a:endParaRPr/>
          </a:p>
        </p:txBody>
      </p:sp>
      <p:pic>
        <p:nvPicPr>
          <p:cNvPr id="76803" name="Google Shape;441;p53">
            <a:extLst>
              <a:ext uri="{FF2B5EF4-FFF2-40B4-BE49-F238E27FC236}">
                <a16:creationId xmlns:a16="http://schemas.microsoft.com/office/drawing/2014/main" id="{E72518B6-F7DD-8B47-AF99-C835E456F38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3281363"/>
            <a:ext cx="351790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Google Shape;442;p53">
            <a:extLst>
              <a:ext uri="{FF2B5EF4-FFF2-40B4-BE49-F238E27FC236}">
                <a16:creationId xmlns:a16="http://schemas.microsoft.com/office/drawing/2014/main" id="{B05E1CF2-4E6B-EB4C-963C-DD94F790E4A5}"/>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dirty="0"/>
              <a:t>How do </a:t>
            </a:r>
            <a:r>
              <a:rPr lang="nl-NL" altLang="nl-NL" dirty="0" err="1"/>
              <a:t>people</a:t>
            </a:r>
            <a:r>
              <a:rPr lang="nl-NL" altLang="nl-NL" dirty="0"/>
              <a:t> move </a:t>
            </a:r>
            <a:r>
              <a:rPr lang="nl-NL" altLang="nl-NL" dirty="0" err="1"/>
              <a:t>around</a:t>
            </a:r>
            <a:r>
              <a:rPr lang="nl-NL" altLang="nl-NL" dirty="0"/>
              <a:t> in </a:t>
            </a:r>
            <a:r>
              <a:rPr lang="nl-NL" altLang="nl-NL" dirty="0" err="1"/>
              <a:t>everyday</a:t>
            </a:r>
            <a:r>
              <a:rPr lang="nl-NL" altLang="nl-NL" dirty="0"/>
              <a:t> life?</a:t>
            </a:r>
            <a:br>
              <a:rPr lang="nl-NL" altLang="nl-NL" dirty="0"/>
            </a:br>
            <a:r>
              <a:rPr lang="nl-NL" altLang="nl-NL" sz="2400" dirty="0">
                <a:solidFill>
                  <a:srgbClr val="44546A"/>
                </a:solidFill>
              </a:rPr>
              <a:t>(</a:t>
            </a:r>
            <a:r>
              <a:rPr lang="nl-NL" altLang="nl-NL" sz="2400" dirty="0" err="1">
                <a:solidFill>
                  <a:srgbClr val="44546A"/>
                </a:solidFill>
              </a:rPr>
              <a:t>McCool</a:t>
            </a:r>
            <a:r>
              <a:rPr lang="nl-NL" altLang="nl-NL" sz="2400" dirty="0">
                <a:solidFill>
                  <a:srgbClr val="44546A"/>
                </a:solidFill>
              </a:rPr>
              <a:t>, </a:t>
            </a:r>
            <a:r>
              <a:rPr lang="nl-NL" altLang="nl-NL" sz="2400" dirty="0" err="1">
                <a:solidFill>
                  <a:srgbClr val="44546A"/>
                </a:solidFill>
              </a:rPr>
              <a:t>Lugtig</a:t>
            </a:r>
            <a:r>
              <a:rPr lang="nl-NL" altLang="nl-NL" sz="2400" dirty="0">
                <a:solidFill>
                  <a:srgbClr val="44546A"/>
                </a:solidFill>
              </a:rPr>
              <a:t>, </a:t>
            </a:r>
            <a:r>
              <a:rPr lang="nl-NL" altLang="nl-NL" sz="2400" dirty="0" err="1">
                <a:solidFill>
                  <a:srgbClr val="44546A"/>
                </a:solidFill>
              </a:rPr>
              <a:t>and</a:t>
            </a:r>
            <a:r>
              <a:rPr lang="nl-NL" altLang="nl-NL" sz="2400" dirty="0">
                <a:solidFill>
                  <a:srgbClr val="44546A"/>
                </a:solidFill>
              </a:rPr>
              <a:t> Schouten, 2021)</a:t>
            </a:r>
            <a:endParaRPr lang="nl-NL" altLang="nl-NL" sz="2400" dirty="0"/>
          </a:p>
        </p:txBody>
      </p:sp>
      <p:pic>
        <p:nvPicPr>
          <p:cNvPr id="76805" name="Google Shape;443;p53">
            <a:extLst>
              <a:ext uri="{FF2B5EF4-FFF2-40B4-BE49-F238E27FC236}">
                <a16:creationId xmlns:a16="http://schemas.microsoft.com/office/drawing/2014/main" id="{88AB9338-0C25-9549-A7C6-F32B13E7B30C}"/>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47825"/>
            <a:ext cx="5680075"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Google Shape;444;p53">
            <a:extLst>
              <a:ext uri="{FF2B5EF4-FFF2-40B4-BE49-F238E27FC236}">
                <a16:creationId xmlns:a16="http://schemas.microsoft.com/office/drawing/2014/main" id="{1854C6F7-4B48-744B-8491-D2266C4433A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DFE98C1-ECAA-3E4C-932E-7F18A37F365D}" type="slidenum">
              <a:rPr lang="nl-NL" altLang="nl-NL">
                <a:solidFill>
                  <a:srgbClr val="898989"/>
                </a:solidFill>
              </a:rPr>
              <a:pPr/>
              <a:t>57</a:t>
            </a:fld>
            <a:endParaRPr lang="nl-NL" altLang="nl-NL">
              <a:solidFill>
                <a:srgbClr val="89898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Google Shape;845;p100">
            <a:extLst>
              <a:ext uri="{FF2B5EF4-FFF2-40B4-BE49-F238E27FC236}">
                <a16:creationId xmlns:a16="http://schemas.microsoft.com/office/drawing/2014/main" id="{0B7EC9ED-07E3-0B41-B01E-8E0BA431A456}"/>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Raw data</a:t>
            </a:r>
          </a:p>
        </p:txBody>
      </p:sp>
      <p:sp>
        <p:nvSpPr>
          <p:cNvPr id="138243" name="Google Shape;846;p100">
            <a:extLst>
              <a:ext uri="{FF2B5EF4-FFF2-40B4-BE49-F238E27FC236}">
                <a16:creationId xmlns:a16="http://schemas.microsoft.com/office/drawing/2014/main" id="{27017040-14D4-5946-A06C-5DF6C901C38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210B76-6707-0A47-BBB6-44BA14A446C2}" type="slidenum">
              <a:rPr lang="nl-NL" altLang="nl-NL">
                <a:solidFill>
                  <a:srgbClr val="898989"/>
                </a:solidFill>
              </a:rPr>
              <a:pPr/>
              <a:t>58</a:t>
            </a:fld>
            <a:endParaRPr lang="nl-NL" altLang="nl-NL">
              <a:solidFill>
                <a:srgbClr val="898989"/>
              </a:solidFill>
            </a:endParaRPr>
          </a:p>
        </p:txBody>
      </p:sp>
      <p:pic>
        <p:nvPicPr>
          <p:cNvPr id="138244" name="Google Shape;847;p100">
            <a:extLst>
              <a:ext uri="{FF2B5EF4-FFF2-40B4-BE49-F238E27FC236}">
                <a16:creationId xmlns:a16="http://schemas.microsoft.com/office/drawing/2014/main" id="{4F2B462E-2B6E-FE41-B96F-27654475632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b="25282"/>
          <a:stretch>
            <a:fillRect/>
          </a:stretch>
        </p:blipFill>
        <p:spPr bwMode="auto">
          <a:xfrm>
            <a:off x="509588" y="1314450"/>
            <a:ext cx="81153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5" name="Google Shape;848;p100">
            <a:extLst>
              <a:ext uri="{FF2B5EF4-FFF2-40B4-BE49-F238E27FC236}">
                <a16:creationId xmlns:a16="http://schemas.microsoft.com/office/drawing/2014/main" id="{1A483DE3-42A5-FD47-B4C6-6FF83CE5F58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b="29092"/>
          <a:stretch>
            <a:fillRect/>
          </a:stretch>
        </p:blipFill>
        <p:spPr bwMode="auto">
          <a:xfrm>
            <a:off x="509588" y="3235325"/>
            <a:ext cx="70612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6" name="Google Shape;849;p100">
            <a:extLst>
              <a:ext uri="{FF2B5EF4-FFF2-40B4-BE49-F238E27FC236}">
                <a16:creationId xmlns:a16="http://schemas.microsoft.com/office/drawing/2014/main" id="{0EE3BE6C-D60C-0246-A27F-A85D41E4B6A6}"/>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588" y="4833938"/>
            <a:ext cx="4292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303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Google Shape;904;p107">
            <a:extLst>
              <a:ext uri="{FF2B5EF4-FFF2-40B4-BE49-F238E27FC236}">
                <a16:creationId xmlns:a16="http://schemas.microsoft.com/office/drawing/2014/main" id="{3FBDC7EF-5513-5947-98E9-D030F8795EA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288" y="2211388"/>
            <a:ext cx="3305175"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Google Shape;905;p107">
            <a:extLst>
              <a:ext uri="{FF2B5EF4-FFF2-40B4-BE49-F238E27FC236}">
                <a16:creationId xmlns:a16="http://schemas.microsoft.com/office/drawing/2014/main" id="{4DB73E84-87F3-4E4F-A069-FBD2D6918507}"/>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Making inference from raw data  </a:t>
            </a:r>
          </a:p>
        </p:txBody>
      </p:sp>
      <p:sp>
        <p:nvSpPr>
          <p:cNvPr id="140292" name="Google Shape;906;p107">
            <a:extLst>
              <a:ext uri="{FF2B5EF4-FFF2-40B4-BE49-F238E27FC236}">
                <a16:creationId xmlns:a16="http://schemas.microsoft.com/office/drawing/2014/main" id="{C393EB8E-1EB0-C745-A8B3-DB6EDDDF825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BCD7BA9-B803-394C-B534-69842D221074}" type="slidenum">
              <a:rPr lang="nl-NL" altLang="nl-NL">
                <a:solidFill>
                  <a:srgbClr val="898989"/>
                </a:solidFill>
              </a:rPr>
              <a:pPr/>
              <a:t>59</a:t>
            </a:fld>
            <a:endParaRPr lang="nl-NL" altLang="nl-NL">
              <a:solidFill>
                <a:srgbClr val="898989"/>
              </a:solidFill>
            </a:endParaRPr>
          </a:p>
        </p:txBody>
      </p:sp>
      <p:sp>
        <p:nvSpPr>
          <p:cNvPr id="907" name="Google Shape;907;p107">
            <a:extLst>
              <a:ext uri="{FF2B5EF4-FFF2-40B4-BE49-F238E27FC236}">
                <a16:creationId xmlns:a16="http://schemas.microsoft.com/office/drawing/2014/main" id="{C7D1B909-A8B9-AB44-AE0B-71EFBCB5EF9E}"/>
              </a:ext>
            </a:extLst>
          </p:cNvPr>
          <p:cNvSpPr txBox="1"/>
          <p:nvPr/>
        </p:nvSpPr>
        <p:spPr>
          <a:xfrm>
            <a:off x="533400" y="6218238"/>
            <a:ext cx="6064250" cy="268287"/>
          </a:xfrm>
          <a:prstGeom prst="rect">
            <a:avLst/>
          </a:prstGeom>
          <a:noFill/>
          <a:ln>
            <a:noFill/>
          </a:ln>
        </p:spPr>
        <p:txBody>
          <a:bodyPr spcFirstLastPara="1" lIns="121900" tIns="121900" rIns="121900" bIns="121900" anchor="ctr"/>
          <a:lstStyle/>
          <a:p>
            <a:pPr>
              <a:defRPr/>
            </a:pPr>
            <a:r>
              <a:rPr lang="en" sz="1067">
                <a:solidFill>
                  <a:srgbClr val="666666"/>
                </a:solidFill>
              </a:rPr>
              <a:t>Source: McCool et al. (2019)</a:t>
            </a:r>
            <a:endParaRPr sz="1067"/>
          </a:p>
        </p:txBody>
      </p:sp>
      <p:pic>
        <p:nvPicPr>
          <p:cNvPr id="140294" name="Google Shape;908;p107">
            <a:extLst>
              <a:ext uri="{FF2B5EF4-FFF2-40B4-BE49-F238E27FC236}">
                <a16:creationId xmlns:a16="http://schemas.microsoft.com/office/drawing/2014/main" id="{1AFD1783-F947-F94D-B339-3B79BF1B682E}"/>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357313"/>
            <a:ext cx="8370888" cy="492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0810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el 1">
            <a:extLst>
              <a:ext uri="{FF2B5EF4-FFF2-40B4-BE49-F238E27FC236}">
                <a16:creationId xmlns:a16="http://schemas.microsoft.com/office/drawing/2014/main" id="{59A75D66-F589-C64E-9BAC-CCB77E2FA663}"/>
              </a:ext>
            </a:extLst>
          </p:cNvPr>
          <p:cNvSpPr>
            <a:spLocks noGrp="1" noChangeArrowheads="1"/>
          </p:cNvSpPr>
          <p:nvPr>
            <p:ph type="title"/>
          </p:nvPr>
        </p:nvSpPr>
        <p:spPr/>
        <p:txBody>
          <a:bodyPr/>
          <a:lstStyle/>
          <a:p>
            <a:pPr eaLnBrk="1" hangingPunct="1"/>
            <a:r>
              <a:rPr lang="en-US" altLang="nl-NL"/>
              <a:t>Types of big data</a:t>
            </a:r>
            <a:endParaRPr lang="nl-NL" altLang="nl-NL"/>
          </a:p>
        </p:txBody>
      </p:sp>
      <p:sp>
        <p:nvSpPr>
          <p:cNvPr id="26627" name="Tijdelijke aanduiding voor inhoud 2">
            <a:extLst>
              <a:ext uri="{FF2B5EF4-FFF2-40B4-BE49-F238E27FC236}">
                <a16:creationId xmlns:a16="http://schemas.microsoft.com/office/drawing/2014/main" id="{974B0C11-B60A-BF47-858B-2C47F61939ED}"/>
              </a:ext>
            </a:extLst>
          </p:cNvPr>
          <p:cNvSpPr>
            <a:spLocks noGrp="1" noChangeArrowheads="1"/>
          </p:cNvSpPr>
          <p:nvPr>
            <p:ph idx="1"/>
          </p:nvPr>
        </p:nvSpPr>
        <p:spPr/>
        <p:txBody>
          <a:bodyPr/>
          <a:lstStyle/>
          <a:p>
            <a:pPr eaLnBrk="1" hangingPunct="1"/>
            <a:r>
              <a:rPr lang="en-US" altLang="nl-NL"/>
              <a:t>Types of big data</a:t>
            </a:r>
          </a:p>
          <a:p>
            <a:pPr lvl="1" eaLnBrk="1" hangingPunct="1"/>
            <a:r>
              <a:rPr lang="en-US" altLang="nl-NL" b="1"/>
              <a:t>Administrative data </a:t>
            </a:r>
            <a:r>
              <a:rPr lang="en-US" altLang="nl-NL"/>
              <a:t>– provided by persons or organizations for regulatory or other government activities</a:t>
            </a:r>
          </a:p>
          <a:p>
            <a:pPr lvl="1" eaLnBrk="1" hangingPunct="1"/>
            <a:r>
              <a:rPr lang="en-US" altLang="nl-NL" b="1"/>
              <a:t>Transaction data </a:t>
            </a:r>
            <a:r>
              <a:rPr lang="en-US" altLang="nl-NL"/>
              <a:t>– generated as an automatic byproduct of transaction and activities (e.g., credit card data, traffic flow </a:t>
            </a:r>
            <a:r>
              <a:rPr lang="nl-NL" altLang="nl-NL"/>
              <a:t>data)</a:t>
            </a:r>
          </a:p>
          <a:p>
            <a:pPr lvl="1" eaLnBrk="1" hangingPunct="1"/>
            <a:r>
              <a:rPr lang="en-US" altLang="nl-NL" b="1"/>
              <a:t>Social media data </a:t>
            </a:r>
            <a:r>
              <a:rPr lang="en-US" altLang="nl-NL"/>
              <a:t>– created by people with the express purpose of sharing with (some) others</a:t>
            </a:r>
          </a:p>
          <a:p>
            <a:pPr lvl="1" eaLnBrk="1" hangingPunct="1"/>
            <a:r>
              <a:rPr lang="en-US" altLang="nl-NL" b="1"/>
              <a:t>Sensor data </a:t>
            </a:r>
            <a:r>
              <a:rPr lang="en-US" altLang="nl-NL"/>
              <a:t>– GPS, accelerometers, heartbeat</a:t>
            </a:r>
            <a:endParaRPr lang="nl-NL" altLang="nl-NL"/>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Google Shape;863;p102">
            <a:extLst>
              <a:ext uri="{FF2B5EF4-FFF2-40B4-BE49-F238E27FC236}">
                <a16:creationId xmlns:a16="http://schemas.microsoft.com/office/drawing/2014/main" id="{DC9B1044-1DE5-8D43-9AA8-E8AF1564021B}"/>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dirty="0" err="1"/>
              <a:t>Errors</a:t>
            </a:r>
            <a:r>
              <a:rPr lang="nl-NL" altLang="nl-NL" dirty="0"/>
              <a:t> </a:t>
            </a:r>
            <a:r>
              <a:rPr lang="nl-NL" altLang="nl-NL" dirty="0" err="1"/>
              <a:t>during</a:t>
            </a:r>
            <a:r>
              <a:rPr lang="nl-NL" altLang="nl-NL" dirty="0"/>
              <a:t> data </a:t>
            </a:r>
            <a:r>
              <a:rPr lang="nl-NL" altLang="nl-NL" dirty="0" err="1"/>
              <a:t>collection</a:t>
            </a:r>
            <a:r>
              <a:rPr lang="nl-NL" altLang="nl-NL" dirty="0"/>
              <a:t> &amp; Missing data </a:t>
            </a:r>
          </a:p>
        </p:txBody>
      </p:sp>
      <p:sp>
        <p:nvSpPr>
          <p:cNvPr id="864" name="Google Shape;864;p102">
            <a:extLst>
              <a:ext uri="{FF2B5EF4-FFF2-40B4-BE49-F238E27FC236}">
                <a16:creationId xmlns:a16="http://schemas.microsoft.com/office/drawing/2014/main" id="{0BB70EDC-DC0C-5B4B-8AC4-0D209F303B3C}"/>
              </a:ext>
            </a:extLst>
          </p:cNvPr>
          <p:cNvSpPr txBox="1">
            <a:spLocks noGrp="1"/>
          </p:cNvSpPr>
          <p:nvPr>
            <p:ph type="body" idx="1"/>
          </p:nvPr>
        </p:nvSpPr>
        <p:spPr>
          <a:xfrm>
            <a:off x="415925" y="1536700"/>
            <a:ext cx="8824913" cy="4554538"/>
          </a:xfrm>
        </p:spPr>
        <p:txBody>
          <a:bodyPr lIns="121900" tIns="121900" rIns="121900" bIns="121900" rtlCol="0"/>
          <a:lstStyle/>
          <a:p>
            <a:pPr eaLnBrk="1" hangingPunct="1">
              <a:lnSpc>
                <a:spcPct val="100000"/>
              </a:lnSpc>
              <a:buClr>
                <a:srgbClr val="666666"/>
              </a:buClr>
              <a:defRPr/>
            </a:pPr>
            <a:r>
              <a:rPr lang="en">
                <a:solidFill>
                  <a:srgbClr val="666666"/>
                </a:solidFill>
              </a:rPr>
              <a:t>Sensor-based errors</a:t>
            </a:r>
            <a:endParaRPr>
              <a:solidFill>
                <a:srgbClr val="666666"/>
              </a:solidFill>
            </a:endParaRPr>
          </a:p>
          <a:p>
            <a:pPr eaLnBrk="1" hangingPunct="1">
              <a:lnSpc>
                <a:spcPct val="100000"/>
              </a:lnSpc>
              <a:buClr>
                <a:srgbClr val="666666"/>
              </a:buClr>
              <a:defRPr/>
            </a:pPr>
            <a:r>
              <a:rPr lang="en">
                <a:solidFill>
                  <a:srgbClr val="666666"/>
                </a:solidFill>
              </a:rPr>
              <a:t>Missing data </a:t>
            </a:r>
            <a:endParaRPr>
              <a:solidFill>
                <a:srgbClr val="666666"/>
              </a:solidFill>
            </a:endParaRPr>
          </a:p>
          <a:p>
            <a:pPr lvl="1" eaLnBrk="1" hangingPunct="1">
              <a:lnSpc>
                <a:spcPct val="100000"/>
              </a:lnSpc>
              <a:spcBef>
                <a:spcPts val="0"/>
              </a:spcBef>
              <a:buClr>
                <a:srgbClr val="666666"/>
              </a:buClr>
              <a:defRPr/>
            </a:pPr>
            <a:r>
              <a:rPr lang="en">
                <a:solidFill>
                  <a:srgbClr val="666666"/>
                </a:solidFill>
              </a:rPr>
              <a:t>Technical issues: e.g.,</a:t>
            </a:r>
            <a:endParaRPr>
              <a:solidFill>
                <a:srgbClr val="666666"/>
              </a:solidFill>
            </a:endParaRPr>
          </a:p>
          <a:p>
            <a:pPr lvl="2" indent="-406390" eaLnBrk="1" hangingPunct="1">
              <a:lnSpc>
                <a:spcPct val="100000"/>
              </a:lnSpc>
              <a:spcBef>
                <a:spcPts val="0"/>
              </a:spcBef>
              <a:buClr>
                <a:srgbClr val="666666"/>
              </a:buClr>
              <a:buSzPts val="1200"/>
              <a:defRPr/>
            </a:pPr>
            <a:r>
              <a:rPr lang="en" sz="1600">
                <a:solidFill>
                  <a:srgbClr val="666666"/>
                </a:solidFill>
              </a:rPr>
              <a:t>Phone out of power or sleep mode</a:t>
            </a:r>
            <a:endParaRPr sz="1600">
              <a:solidFill>
                <a:srgbClr val="666666"/>
              </a:solidFill>
            </a:endParaRPr>
          </a:p>
          <a:p>
            <a:pPr lvl="2" eaLnBrk="1" hangingPunct="1">
              <a:lnSpc>
                <a:spcPct val="100000"/>
              </a:lnSpc>
              <a:spcBef>
                <a:spcPts val="0"/>
              </a:spcBef>
              <a:buClr>
                <a:srgbClr val="666666"/>
              </a:buClr>
              <a:defRPr/>
            </a:pPr>
            <a:r>
              <a:rPr lang="en" sz="1600">
                <a:solidFill>
                  <a:srgbClr val="666666"/>
                </a:solidFill>
              </a:rPr>
              <a:t>iOS blocks collection of location in background</a:t>
            </a:r>
            <a:r>
              <a:rPr lang="en">
                <a:solidFill>
                  <a:srgbClr val="666666"/>
                </a:solidFill>
              </a:rPr>
              <a:t> </a:t>
            </a:r>
            <a:endParaRPr>
              <a:solidFill>
                <a:srgbClr val="666666"/>
              </a:solidFill>
            </a:endParaRPr>
          </a:p>
          <a:p>
            <a:pPr lvl="1" eaLnBrk="1" hangingPunct="1">
              <a:lnSpc>
                <a:spcPct val="100000"/>
              </a:lnSpc>
              <a:spcBef>
                <a:spcPts val="0"/>
              </a:spcBef>
              <a:buClr>
                <a:srgbClr val="666666"/>
              </a:buClr>
              <a:defRPr/>
            </a:pPr>
            <a:r>
              <a:rPr lang="en">
                <a:solidFill>
                  <a:srgbClr val="666666"/>
                </a:solidFill>
              </a:rPr>
              <a:t>Noncompliance: e.g.,</a:t>
            </a:r>
            <a:endParaRPr>
              <a:solidFill>
                <a:srgbClr val="666666"/>
              </a:solidFill>
            </a:endParaRPr>
          </a:p>
          <a:p>
            <a:pPr lvl="2" indent="-406390" eaLnBrk="1" hangingPunct="1">
              <a:lnSpc>
                <a:spcPct val="100000"/>
              </a:lnSpc>
              <a:spcBef>
                <a:spcPts val="0"/>
              </a:spcBef>
              <a:buClr>
                <a:srgbClr val="666666"/>
              </a:buClr>
              <a:buSzPts val="1200"/>
              <a:defRPr/>
            </a:pPr>
            <a:r>
              <a:rPr lang="en" sz="1600">
                <a:solidFill>
                  <a:srgbClr val="666666"/>
                </a:solidFill>
              </a:rPr>
              <a:t>Missing permissions</a:t>
            </a:r>
            <a:endParaRPr sz="1600">
              <a:solidFill>
                <a:srgbClr val="666666"/>
              </a:solidFill>
            </a:endParaRPr>
          </a:p>
          <a:p>
            <a:pPr lvl="2" indent="-406390" eaLnBrk="1" hangingPunct="1">
              <a:lnSpc>
                <a:spcPct val="100000"/>
              </a:lnSpc>
              <a:spcBef>
                <a:spcPts val="0"/>
              </a:spcBef>
              <a:buClr>
                <a:srgbClr val="666666"/>
              </a:buClr>
              <a:buSzPts val="1200"/>
              <a:defRPr/>
            </a:pPr>
            <a:r>
              <a:rPr lang="en" sz="1600">
                <a:solidFill>
                  <a:srgbClr val="666666"/>
                </a:solidFill>
              </a:rPr>
              <a:t>Mobile data disabled</a:t>
            </a:r>
            <a:endParaRPr sz="1600">
              <a:solidFill>
                <a:srgbClr val="666666"/>
              </a:solidFill>
            </a:endParaRPr>
          </a:p>
          <a:p>
            <a:pPr lvl="2" indent="-406390" eaLnBrk="1" hangingPunct="1">
              <a:lnSpc>
                <a:spcPct val="100000"/>
              </a:lnSpc>
              <a:spcBef>
                <a:spcPts val="0"/>
              </a:spcBef>
              <a:buClr>
                <a:srgbClr val="666666"/>
              </a:buClr>
              <a:buSzPts val="1200"/>
              <a:defRPr/>
            </a:pPr>
            <a:r>
              <a:rPr lang="en" sz="1600">
                <a:solidFill>
                  <a:srgbClr val="666666"/>
                </a:solidFill>
              </a:rPr>
              <a:t>Leaving phone at home</a:t>
            </a:r>
            <a:endParaRPr sz="1600">
              <a:solidFill>
                <a:srgbClr val="666666"/>
              </a:solidFill>
            </a:endParaRPr>
          </a:p>
          <a:p>
            <a:pPr lvl="2" indent="-406390" eaLnBrk="1" hangingPunct="1">
              <a:lnSpc>
                <a:spcPct val="100000"/>
              </a:lnSpc>
              <a:spcBef>
                <a:spcPts val="0"/>
              </a:spcBef>
              <a:buClr>
                <a:srgbClr val="666666"/>
              </a:buClr>
              <a:buSzPts val="1200"/>
              <a:defRPr/>
            </a:pPr>
            <a:r>
              <a:rPr lang="en" sz="1600">
                <a:solidFill>
                  <a:srgbClr val="666666"/>
                </a:solidFill>
              </a:rPr>
              <a:t>Turning app off at certain locations</a:t>
            </a:r>
            <a:endParaRPr sz="1600">
              <a:solidFill>
                <a:srgbClr val="666666"/>
              </a:solidFill>
            </a:endParaRPr>
          </a:p>
          <a:p>
            <a:pPr eaLnBrk="1" hangingPunct="1">
              <a:lnSpc>
                <a:spcPct val="100000"/>
              </a:lnSpc>
              <a:buClr>
                <a:srgbClr val="666666"/>
              </a:buClr>
              <a:defRPr/>
            </a:pPr>
            <a:r>
              <a:rPr lang="en">
                <a:solidFill>
                  <a:srgbClr val="666666"/>
                </a:solidFill>
              </a:rPr>
              <a:t>Erroneous data</a:t>
            </a:r>
            <a:endParaRPr>
              <a:solidFill>
                <a:srgbClr val="666666"/>
              </a:solidFill>
            </a:endParaRPr>
          </a:p>
          <a:p>
            <a:pPr eaLnBrk="1" hangingPunct="1">
              <a:lnSpc>
                <a:spcPct val="100000"/>
              </a:lnSpc>
              <a:buClr>
                <a:srgbClr val="666666"/>
              </a:buClr>
              <a:defRPr/>
            </a:pPr>
            <a:r>
              <a:rPr lang="en">
                <a:solidFill>
                  <a:srgbClr val="666666"/>
                </a:solidFill>
              </a:rPr>
              <a:t>Providing feedback &amp; measurement reactivity</a:t>
            </a:r>
            <a:endParaRPr>
              <a:solidFill>
                <a:srgbClr val="666666"/>
              </a:solidFill>
            </a:endParaRPr>
          </a:p>
          <a:p>
            <a:pPr marL="0" indent="0" eaLnBrk="1" hangingPunct="1">
              <a:lnSpc>
                <a:spcPct val="100000"/>
              </a:lnSpc>
              <a:buFont typeface="Arial" panose="020B0604020202020204" pitchFamily="34" charset="0"/>
              <a:buNone/>
              <a:defRPr/>
            </a:pPr>
            <a:endParaRPr>
              <a:solidFill>
                <a:srgbClr val="666666"/>
              </a:solidFill>
            </a:endParaRPr>
          </a:p>
          <a:p>
            <a:pPr marL="1219170" indent="0" eaLnBrk="1" hangingPunct="1">
              <a:lnSpc>
                <a:spcPct val="100000"/>
              </a:lnSpc>
              <a:buFont typeface="Arial" panose="020B0604020202020204" pitchFamily="34" charset="0"/>
              <a:buNone/>
              <a:defRPr/>
            </a:pPr>
            <a:r>
              <a:rPr lang="en">
                <a:solidFill>
                  <a:srgbClr val="666666"/>
                </a:solidFill>
              </a:rPr>
              <a:t> </a:t>
            </a:r>
            <a:endParaRPr>
              <a:solidFill>
                <a:srgbClr val="666666"/>
              </a:solidFill>
            </a:endParaRPr>
          </a:p>
          <a:p>
            <a:pPr marL="0" indent="0" eaLnBrk="1" hangingPunct="1">
              <a:buFont typeface="Arial" panose="020B0604020202020204" pitchFamily="34" charset="0"/>
              <a:buNone/>
              <a:defRPr/>
            </a:pPr>
            <a:endParaRPr>
              <a:solidFill>
                <a:srgbClr val="666666"/>
              </a:solidFill>
            </a:endParaRPr>
          </a:p>
        </p:txBody>
      </p:sp>
      <p:sp>
        <p:nvSpPr>
          <p:cNvPr id="124932" name="Google Shape;865;p102">
            <a:extLst>
              <a:ext uri="{FF2B5EF4-FFF2-40B4-BE49-F238E27FC236}">
                <a16:creationId xmlns:a16="http://schemas.microsoft.com/office/drawing/2014/main" id="{5DF723AA-5F04-E346-86FD-E5FFA5FDDB9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C0ED57B-1FA9-4E4A-A675-A87500D5FD34}" type="slidenum">
              <a:rPr lang="nl-NL" altLang="nl-NL">
                <a:solidFill>
                  <a:srgbClr val="898989"/>
                </a:solidFill>
              </a:rPr>
              <a:pPr/>
              <a:t>60</a:t>
            </a:fld>
            <a:endParaRPr lang="nl-NL" altLang="nl-NL">
              <a:solidFill>
                <a:srgbClr val="898989"/>
              </a:solidFill>
            </a:endParaRPr>
          </a:p>
        </p:txBody>
      </p:sp>
      <p:pic>
        <p:nvPicPr>
          <p:cNvPr id="124933" name="Google Shape;866;p102">
            <a:extLst>
              <a:ext uri="{FF2B5EF4-FFF2-40B4-BE49-F238E27FC236}">
                <a16:creationId xmlns:a16="http://schemas.microsoft.com/office/drawing/2014/main" id="{330AC9E1-67BC-A744-B2E6-A36CED27E8B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488" y="1536700"/>
            <a:ext cx="5081587"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7" name="Google Shape;867;p102">
            <a:extLst>
              <a:ext uri="{FF2B5EF4-FFF2-40B4-BE49-F238E27FC236}">
                <a16:creationId xmlns:a16="http://schemas.microsoft.com/office/drawing/2014/main" id="{DD7E1C54-2034-4F43-80AC-CDC6AB351CB9}"/>
              </a:ext>
            </a:extLst>
          </p:cNvPr>
          <p:cNvSpPr txBox="1"/>
          <p:nvPr/>
        </p:nvSpPr>
        <p:spPr>
          <a:xfrm>
            <a:off x="8059738" y="4711700"/>
            <a:ext cx="3376612" cy="255588"/>
          </a:xfrm>
          <a:prstGeom prst="rect">
            <a:avLst/>
          </a:prstGeom>
          <a:noFill/>
          <a:ln>
            <a:noFill/>
          </a:ln>
        </p:spPr>
        <p:txBody>
          <a:bodyPr spcFirstLastPara="1" lIns="121900" tIns="121900" rIns="121900" bIns="121900" anchor="ctr"/>
          <a:lstStyle/>
          <a:p>
            <a:pPr algn="ctr">
              <a:defRPr/>
            </a:pPr>
            <a:r>
              <a:rPr lang="en" sz="1067">
                <a:solidFill>
                  <a:srgbClr val="666666"/>
                </a:solidFill>
              </a:rPr>
              <a:t>Active hours per user (McCool et al. 2019)</a:t>
            </a:r>
            <a:endParaRPr sz="1067">
              <a:solidFill>
                <a:srgbClr val="666666"/>
              </a:solidFill>
            </a:endParaRPr>
          </a:p>
        </p:txBody>
      </p:sp>
    </p:spTree>
    <p:extLst>
      <p:ext uri="{BB962C8B-B14F-4D97-AF65-F5344CB8AC3E}">
        <p14:creationId xmlns:p14="http://schemas.microsoft.com/office/powerpoint/2010/main" val="757765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78" name="Google Shape;796;p94">
            <a:extLst>
              <a:ext uri="{FF2B5EF4-FFF2-40B4-BE49-F238E27FC236}">
                <a16:creationId xmlns:a16="http://schemas.microsoft.com/office/drawing/2014/main" id="{78BB7535-5377-CE4F-9A1D-88923DDC4BB1}"/>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dirty="0" err="1"/>
              <a:t>Battery</a:t>
            </a:r>
            <a:r>
              <a:rPr lang="nl-NL" altLang="nl-NL" dirty="0"/>
              <a:t> life </a:t>
            </a:r>
            <a:r>
              <a:rPr lang="nl-NL" altLang="nl-NL" dirty="0" err="1"/>
              <a:t>example</a:t>
            </a:r>
            <a:r>
              <a:rPr lang="nl-NL" altLang="nl-NL" dirty="0"/>
              <a:t>: CBS Travel App </a:t>
            </a:r>
            <a:r>
              <a:rPr lang="nl-NL" altLang="nl-NL" sz="2400" dirty="0">
                <a:solidFill>
                  <a:srgbClr val="44546A"/>
                </a:solidFill>
              </a:rPr>
              <a:t>(</a:t>
            </a:r>
            <a:r>
              <a:rPr lang="nl-NL" altLang="nl-NL" sz="2400" dirty="0" err="1">
                <a:solidFill>
                  <a:srgbClr val="44546A"/>
                </a:solidFill>
              </a:rPr>
              <a:t>McCool</a:t>
            </a:r>
            <a:r>
              <a:rPr lang="nl-NL" altLang="nl-NL" sz="2400" dirty="0">
                <a:solidFill>
                  <a:srgbClr val="44546A"/>
                </a:solidFill>
              </a:rPr>
              <a:t> et al.)</a:t>
            </a:r>
            <a:br>
              <a:rPr lang="nl-NL" altLang="nl-NL" dirty="0">
                <a:solidFill>
                  <a:srgbClr val="44546A"/>
                </a:solidFill>
              </a:rPr>
            </a:br>
            <a:endParaRPr lang="nl-NL" altLang="nl-NL" dirty="0"/>
          </a:p>
        </p:txBody>
      </p:sp>
      <p:sp>
        <p:nvSpPr>
          <p:cNvPr id="126979" name="Google Shape;797;p94">
            <a:extLst>
              <a:ext uri="{FF2B5EF4-FFF2-40B4-BE49-F238E27FC236}">
                <a16:creationId xmlns:a16="http://schemas.microsoft.com/office/drawing/2014/main" id="{DC1641C0-0B6B-7743-AF1F-BCB586F018E8}"/>
              </a:ext>
            </a:extLst>
          </p:cNvPr>
          <p:cNvSpPr>
            <a:spLocks noGrp="1" noChangeArrowheads="1"/>
          </p:cNvSpPr>
          <p:nvPr>
            <p:ph type="body" idx="1"/>
          </p:nvPr>
        </p:nvSpPr>
        <p:spPr>
          <a:xfrm>
            <a:off x="415925" y="1671638"/>
            <a:ext cx="4514850" cy="4419600"/>
          </a:xfrm>
        </p:spPr>
        <p:txBody>
          <a:bodyPr lIns="121900" tIns="121900" rIns="121900" bIns="121900"/>
          <a:lstStyle/>
          <a:p>
            <a:pPr marL="608013" indent="-455613" eaLnBrk="1" hangingPunct="1">
              <a:spcBef>
                <a:spcPct val="0"/>
              </a:spcBef>
              <a:spcAft>
                <a:spcPct val="0"/>
              </a:spcAft>
            </a:pPr>
            <a:r>
              <a:rPr lang="nl-NL" altLang="nl-NL"/>
              <a:t>Battery levels for all participants Nov 5-8, 2018</a:t>
            </a:r>
          </a:p>
          <a:p>
            <a:pPr marL="608013" indent="-455613" eaLnBrk="1" hangingPunct="1">
              <a:spcBef>
                <a:spcPct val="0"/>
              </a:spcBef>
              <a:spcAft>
                <a:spcPct val="0"/>
              </a:spcAft>
            </a:pPr>
            <a:r>
              <a:rPr lang="nl-NL" altLang="nl-NL"/>
              <a:t>Battery levels follow circadian pattern </a:t>
            </a:r>
          </a:p>
          <a:p>
            <a:pPr marL="608013" indent="-455613" eaLnBrk="1" hangingPunct="1">
              <a:spcBef>
                <a:spcPct val="0"/>
              </a:spcBef>
              <a:spcAft>
                <a:spcPct val="0"/>
              </a:spcAft>
            </a:pPr>
            <a:r>
              <a:rPr lang="nl-NL" altLang="nl-NL"/>
              <a:t>Very few batteries run empty over course of four days </a:t>
            </a:r>
          </a:p>
        </p:txBody>
      </p:sp>
      <p:pic>
        <p:nvPicPr>
          <p:cNvPr id="126980" name="Google Shape;798;p94">
            <a:extLst>
              <a:ext uri="{FF2B5EF4-FFF2-40B4-BE49-F238E27FC236}">
                <a16:creationId xmlns:a16="http://schemas.microsoft.com/office/drawing/2014/main" id="{8E79AE9E-B8E7-BD4D-9AF6-D39AC79C1C29}"/>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525" y="1536700"/>
            <a:ext cx="617855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Google Shape;799;p94">
            <a:extLst>
              <a:ext uri="{FF2B5EF4-FFF2-40B4-BE49-F238E27FC236}">
                <a16:creationId xmlns:a16="http://schemas.microsoft.com/office/drawing/2014/main" id="{DC923A66-EA3F-B740-A5B6-1269C900057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16E8A37-1AD7-C74E-BD2E-0D3F71EFC2D3}" type="slidenum">
              <a:rPr lang="nl-NL" altLang="nl-NL">
                <a:solidFill>
                  <a:srgbClr val="898989"/>
                </a:solidFill>
              </a:rPr>
              <a:pPr/>
              <a:t>61</a:t>
            </a:fld>
            <a:endParaRPr lang="nl-NL" altLang="nl-NL">
              <a:solidFill>
                <a:srgbClr val="898989"/>
              </a:solidFill>
            </a:endParaRPr>
          </a:p>
        </p:txBody>
      </p:sp>
    </p:spTree>
    <p:extLst>
      <p:ext uri="{BB962C8B-B14F-4D97-AF65-F5344CB8AC3E}">
        <p14:creationId xmlns:p14="http://schemas.microsoft.com/office/powerpoint/2010/main" val="2510139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DF88D2B2-8A6A-5840-A8BC-C91A7E87C517}"/>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dirty="0"/>
              <a:t>Storage &amp; Costs</a:t>
            </a:r>
          </a:p>
        </p:txBody>
      </p:sp>
      <p:sp>
        <p:nvSpPr>
          <p:cNvPr id="129027" name="Text Placeholder 2">
            <a:extLst>
              <a:ext uri="{FF2B5EF4-FFF2-40B4-BE49-F238E27FC236}">
                <a16:creationId xmlns:a16="http://schemas.microsoft.com/office/drawing/2014/main" id="{18DD5F62-6D2F-A34B-AA8B-5F3A8608DC67}"/>
              </a:ext>
            </a:extLst>
          </p:cNvPr>
          <p:cNvSpPr>
            <a:spLocks noGrp="1" noChangeArrowheads="1"/>
          </p:cNvSpPr>
          <p:nvPr>
            <p:ph type="body" idx="1"/>
          </p:nvPr>
        </p:nvSpPr>
        <p:spPr>
          <a:xfrm>
            <a:off x="415925" y="1536700"/>
            <a:ext cx="11360150" cy="4554538"/>
          </a:xfrm>
        </p:spPr>
        <p:txBody>
          <a:bodyPr/>
          <a:lstStyle/>
          <a:p>
            <a:pPr marL="608013" indent="-455613" eaLnBrk="1" hangingPunct="1">
              <a:spcBef>
                <a:spcPct val="0"/>
              </a:spcBef>
              <a:spcAft>
                <a:spcPct val="0"/>
              </a:spcAft>
            </a:pPr>
            <a:r>
              <a:rPr lang="en-US" altLang="nl-NL" dirty="0"/>
              <a:t>One person’s GPS coordinates collected every second/min for 7 days would result in on average 60.000 data points per person</a:t>
            </a:r>
          </a:p>
          <a:p>
            <a:pPr marL="608013" indent="-455613" eaLnBrk="1" hangingPunct="1">
              <a:spcBef>
                <a:spcPct val="0"/>
              </a:spcBef>
              <a:spcAft>
                <a:spcPct val="0"/>
              </a:spcAft>
            </a:pPr>
            <a:r>
              <a:rPr lang="nl-NL" altLang="nl-NL" dirty="0" err="1"/>
              <a:t>Think</a:t>
            </a:r>
            <a:r>
              <a:rPr lang="nl-NL" altLang="nl-NL" dirty="0"/>
              <a:t> </a:t>
            </a:r>
            <a:r>
              <a:rPr lang="nl-NL" altLang="nl-NL" dirty="0" err="1"/>
              <a:t>whether</a:t>
            </a:r>
            <a:r>
              <a:rPr lang="nl-NL" altLang="nl-NL" dirty="0"/>
              <a:t> </a:t>
            </a:r>
            <a:r>
              <a:rPr lang="nl-NL" altLang="nl-NL" dirty="0" err="1"/>
              <a:t>you</a:t>
            </a:r>
            <a:r>
              <a:rPr lang="nl-NL" altLang="nl-NL" dirty="0"/>
              <a:t> </a:t>
            </a:r>
            <a:r>
              <a:rPr lang="nl-NL" altLang="nl-NL" dirty="0" err="1"/>
              <a:t>really</a:t>
            </a:r>
            <a:r>
              <a:rPr lang="nl-NL" altLang="nl-NL" dirty="0"/>
              <a:t> </a:t>
            </a:r>
            <a:r>
              <a:rPr lang="nl-NL" altLang="nl-NL" dirty="0" err="1"/>
              <a:t>need</a:t>
            </a:r>
            <a:r>
              <a:rPr lang="nl-NL" altLang="nl-NL" dirty="0"/>
              <a:t> </a:t>
            </a:r>
            <a:r>
              <a:rPr lang="nl-NL" altLang="nl-NL" dirty="0" err="1"/>
              <a:t>this</a:t>
            </a:r>
            <a:r>
              <a:rPr lang="nl-NL" altLang="nl-NL" dirty="0"/>
              <a:t> </a:t>
            </a:r>
            <a:r>
              <a:rPr lang="nl-NL" altLang="nl-NL" dirty="0" err="1"/>
              <a:t>amount</a:t>
            </a:r>
            <a:r>
              <a:rPr lang="nl-NL" altLang="nl-NL" dirty="0"/>
              <a:t> of data!</a:t>
            </a:r>
            <a:endParaRPr lang="en-US" altLang="nl-NL" dirty="0"/>
          </a:p>
          <a:p>
            <a:pPr marL="608013" indent="-455613" eaLnBrk="1" hangingPunct="1">
              <a:spcBef>
                <a:spcPct val="0"/>
              </a:spcBef>
              <a:spcAft>
                <a:spcPct val="0"/>
              </a:spcAft>
            </a:pPr>
            <a:r>
              <a:rPr lang="en-US" altLang="nl-NL" dirty="0"/>
              <a:t>Most systems store data first on device and transmit them to server once connected to Wi-Fi</a:t>
            </a:r>
          </a:p>
          <a:p>
            <a:pPr marL="608013" indent="-455613" eaLnBrk="1" hangingPunct="1">
              <a:spcBef>
                <a:spcPct val="0"/>
              </a:spcBef>
              <a:spcAft>
                <a:spcPct val="0"/>
              </a:spcAft>
            </a:pPr>
            <a:r>
              <a:rPr lang="nl-NL" altLang="nl-NL" dirty="0"/>
              <a:t>Processing data on device </a:t>
            </a:r>
            <a:r>
              <a:rPr lang="nl-NL" altLang="nl-NL" dirty="0" err="1"/>
              <a:t>and</a:t>
            </a:r>
            <a:r>
              <a:rPr lang="nl-NL" altLang="nl-NL" dirty="0"/>
              <a:t> </a:t>
            </a:r>
            <a:r>
              <a:rPr lang="nl-NL" altLang="nl-NL" dirty="0" err="1"/>
              <a:t>only</a:t>
            </a:r>
            <a:r>
              <a:rPr lang="nl-NL" altLang="nl-NL" dirty="0"/>
              <a:t> </a:t>
            </a:r>
            <a:r>
              <a:rPr lang="nl-NL" altLang="nl-NL" dirty="0" err="1"/>
              <a:t>transmitting</a:t>
            </a:r>
            <a:r>
              <a:rPr lang="nl-NL" altLang="nl-NL" dirty="0"/>
              <a:t> </a:t>
            </a:r>
            <a:r>
              <a:rPr lang="nl-NL" altLang="nl-NL" dirty="0" err="1"/>
              <a:t>aggregated</a:t>
            </a:r>
            <a:r>
              <a:rPr lang="nl-NL" altLang="nl-NL" dirty="0"/>
              <a:t> data </a:t>
            </a:r>
            <a:r>
              <a:rPr lang="nl-NL" altLang="nl-NL" dirty="0" err="1"/>
              <a:t>saves</a:t>
            </a:r>
            <a:r>
              <a:rPr lang="nl-NL" altLang="nl-NL" dirty="0"/>
              <a:t> storage </a:t>
            </a:r>
            <a:r>
              <a:rPr lang="nl-NL" altLang="nl-NL" dirty="0" err="1"/>
              <a:t>space</a:t>
            </a:r>
            <a:endParaRPr lang="nl-NL" altLang="nl-NL" dirty="0"/>
          </a:p>
          <a:p>
            <a:pPr marL="608013" indent="-455613" eaLnBrk="1" hangingPunct="1">
              <a:spcBef>
                <a:spcPct val="0"/>
              </a:spcBef>
              <a:spcAft>
                <a:spcPct val="0"/>
              </a:spcAft>
            </a:pPr>
            <a:r>
              <a:rPr lang="nl-NL" altLang="nl-NL" dirty="0" err="1"/>
              <a:t>Besides</a:t>
            </a:r>
            <a:r>
              <a:rPr lang="nl-NL" altLang="nl-NL" dirty="0"/>
              <a:t> storage, </a:t>
            </a:r>
            <a:r>
              <a:rPr lang="nl-NL" altLang="nl-NL" dirty="0" err="1"/>
              <a:t>costs</a:t>
            </a:r>
            <a:r>
              <a:rPr lang="nl-NL" altLang="nl-NL" dirty="0"/>
              <a:t> </a:t>
            </a:r>
            <a:r>
              <a:rPr lang="nl-NL" altLang="nl-NL" dirty="0" err="1"/>
              <a:t>can</a:t>
            </a:r>
            <a:r>
              <a:rPr lang="nl-NL" altLang="nl-NL" dirty="0"/>
              <a:t> </a:t>
            </a:r>
            <a:r>
              <a:rPr lang="nl-NL" altLang="nl-NL" dirty="0" err="1"/>
              <a:t>include</a:t>
            </a:r>
            <a:r>
              <a:rPr lang="nl-NL" altLang="nl-NL" dirty="0"/>
              <a:t>: </a:t>
            </a:r>
          </a:p>
          <a:p>
            <a:pPr marL="1217613" lvl="1" indent="-422275" eaLnBrk="1" hangingPunct="1">
              <a:lnSpc>
                <a:spcPct val="100000"/>
              </a:lnSpc>
              <a:spcBef>
                <a:spcPct val="0"/>
              </a:spcBef>
              <a:spcAft>
                <a:spcPct val="0"/>
              </a:spcAft>
            </a:pPr>
            <a:r>
              <a:rPr lang="nl-NL" altLang="nl-NL" dirty="0"/>
              <a:t>App/In-browser </a:t>
            </a:r>
            <a:r>
              <a:rPr lang="nl-NL" altLang="nl-NL" dirty="0" err="1"/>
              <a:t>measurement</a:t>
            </a:r>
            <a:r>
              <a:rPr lang="nl-NL" altLang="nl-NL" dirty="0"/>
              <a:t> development</a:t>
            </a:r>
          </a:p>
          <a:p>
            <a:pPr marL="1217613" lvl="1" indent="-422275" eaLnBrk="1" hangingPunct="1">
              <a:lnSpc>
                <a:spcPct val="100000"/>
              </a:lnSpc>
              <a:spcBef>
                <a:spcPct val="0"/>
              </a:spcBef>
              <a:spcAft>
                <a:spcPct val="0"/>
              </a:spcAft>
            </a:pPr>
            <a:r>
              <a:rPr lang="nl-NL" altLang="nl-NL" dirty="0"/>
              <a:t>Incentives</a:t>
            </a:r>
          </a:p>
          <a:p>
            <a:pPr marL="1217613" lvl="1" indent="-422275" eaLnBrk="1" hangingPunct="1">
              <a:lnSpc>
                <a:spcPct val="100000"/>
              </a:lnSpc>
              <a:spcBef>
                <a:spcPct val="0"/>
              </a:spcBef>
              <a:spcAft>
                <a:spcPct val="0"/>
              </a:spcAft>
            </a:pPr>
            <a:r>
              <a:rPr lang="nl-NL" altLang="nl-NL" dirty="0"/>
              <a:t>Data handling</a:t>
            </a:r>
          </a:p>
          <a:p>
            <a:pPr marL="1217613" lvl="1" indent="-422275" eaLnBrk="1" hangingPunct="1">
              <a:lnSpc>
                <a:spcPct val="100000"/>
              </a:lnSpc>
              <a:spcBef>
                <a:spcPct val="0"/>
              </a:spcBef>
              <a:spcAft>
                <a:spcPct val="0"/>
              </a:spcAft>
            </a:pPr>
            <a:r>
              <a:rPr lang="nl-NL" altLang="nl-NL" dirty="0"/>
              <a:t>Helpdesk</a:t>
            </a:r>
          </a:p>
        </p:txBody>
      </p:sp>
    </p:spTree>
    <p:extLst>
      <p:ext uri="{BB962C8B-B14F-4D97-AF65-F5344CB8AC3E}">
        <p14:creationId xmlns:p14="http://schemas.microsoft.com/office/powerpoint/2010/main" val="1071149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11">
            <a:extLst>
              <a:ext uri="{FF2B5EF4-FFF2-40B4-BE49-F238E27FC236}">
                <a16:creationId xmlns:a16="http://schemas.microsoft.com/office/drawing/2014/main" id="{7BF40B7D-21EC-C649-951E-D21BF21212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51088" y="892175"/>
            <a:ext cx="7073900" cy="5243513"/>
          </a:xfrm>
        </p:spPr>
      </p:pic>
      <p:sp>
        <p:nvSpPr>
          <p:cNvPr id="19459" name="Slide Number Placeholder 1">
            <a:extLst>
              <a:ext uri="{FF2B5EF4-FFF2-40B4-BE49-F238E27FC236}">
                <a16:creationId xmlns:a16="http://schemas.microsoft.com/office/drawing/2014/main" id="{64EFD3A8-D11F-584C-BAFD-16EDA432A1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AC485FD-8B0C-934F-87FE-7296C5EA083D}" type="slidenum">
              <a:rPr lang="nl-NL" altLang="nl-NL" sz="1200">
                <a:solidFill>
                  <a:srgbClr val="898989"/>
                </a:solidFill>
              </a:rPr>
              <a:pPr>
                <a:lnSpc>
                  <a:spcPct val="100000"/>
                </a:lnSpc>
                <a:spcBef>
                  <a:spcPct val="0"/>
                </a:spcBef>
                <a:buFontTx/>
                <a:buNone/>
              </a:pPr>
              <a:t>63</a:t>
            </a:fld>
            <a:endParaRPr lang="nl-NL" altLang="nl-NL" sz="1200">
              <a:solidFill>
                <a:srgbClr val="898989"/>
              </a:solidFill>
            </a:endParaRPr>
          </a:p>
        </p:txBody>
      </p:sp>
      <p:sp>
        <p:nvSpPr>
          <p:cNvPr id="13" name="TextBox 12">
            <a:extLst>
              <a:ext uri="{FF2B5EF4-FFF2-40B4-BE49-F238E27FC236}">
                <a16:creationId xmlns:a16="http://schemas.microsoft.com/office/drawing/2014/main" id="{2498C600-F69B-D046-835F-6B564C2D8C99}"/>
              </a:ext>
            </a:extLst>
          </p:cNvPr>
          <p:cNvSpPr txBox="1"/>
          <p:nvPr/>
        </p:nvSpPr>
        <p:spPr>
          <a:xfrm>
            <a:off x="8845550" y="6229350"/>
            <a:ext cx="1690688" cy="254000"/>
          </a:xfrm>
          <a:prstGeom prst="rect">
            <a:avLst/>
          </a:prstGeom>
          <a:noFill/>
        </p:spPr>
        <p:txBody>
          <a:bodyPr>
            <a:spAutoFit/>
          </a:bodyPr>
          <a:lstStyle/>
          <a:p>
            <a:pPr eaLnBrk="1" fontAlgn="auto" hangingPunct="1">
              <a:spcBef>
                <a:spcPts val="0"/>
              </a:spcBef>
              <a:spcAft>
                <a:spcPts val="0"/>
              </a:spcAft>
              <a:defRPr/>
            </a:pPr>
            <a:r>
              <a:rPr lang="en-US" sz="1050" dirty="0">
                <a:latin typeface="+mn-lt"/>
              </a:rPr>
              <a:t>(Source: </a:t>
            </a:r>
            <a:r>
              <a:rPr lang="en-US" sz="1050" dirty="0" err="1">
                <a:latin typeface="+mn-lt"/>
              </a:rPr>
              <a:t>Kreuter</a:t>
            </a:r>
            <a:r>
              <a:rPr lang="en-US" sz="1050" dirty="0">
                <a:latin typeface="+mn-lt"/>
              </a:rPr>
              <a:t> 2018)</a:t>
            </a:r>
            <a:endParaRPr lang="nl-NL" sz="1050" dirty="0">
              <a:latin typeface="+mn-lt"/>
            </a:endParaRPr>
          </a:p>
        </p:txBody>
      </p:sp>
      <p:sp>
        <p:nvSpPr>
          <p:cNvPr id="25" name="Tekstvak 24">
            <a:extLst>
              <a:ext uri="{FF2B5EF4-FFF2-40B4-BE49-F238E27FC236}">
                <a16:creationId xmlns:a16="http://schemas.microsoft.com/office/drawing/2014/main" id="{45CC3713-05FC-CF45-91C2-5B936086F958}"/>
              </a:ext>
            </a:extLst>
          </p:cNvPr>
          <p:cNvSpPr txBox="1"/>
          <p:nvPr/>
        </p:nvSpPr>
        <p:spPr>
          <a:xfrm>
            <a:off x="10489704" y="3338408"/>
            <a:ext cx="1728192" cy="923330"/>
          </a:xfrm>
          <a:prstGeom prst="rect">
            <a:avLst/>
          </a:prstGeom>
          <a:noFill/>
          <a:ln>
            <a:solidFill>
              <a:schemeClr val="accent1"/>
            </a:solidFill>
          </a:ln>
        </p:spPr>
        <p:txBody>
          <a:bodyPr wrap="square" rtlCol="0">
            <a:spAutoFit/>
          </a:bodyPr>
          <a:lstStyle/>
          <a:p>
            <a:r>
              <a:rPr lang="nl-NL" dirty="0" err="1"/>
              <a:t>McCool</a:t>
            </a:r>
            <a:endParaRPr lang="nl-NL" dirty="0"/>
          </a:p>
          <a:p>
            <a:pPr marL="285750" indent="-285750">
              <a:buFontTx/>
              <a:buChar char="-"/>
            </a:pPr>
            <a:r>
              <a:rPr lang="nl-NL" dirty="0"/>
              <a:t>Integration </a:t>
            </a:r>
            <a:r>
              <a:rPr lang="nl-NL" dirty="0" err="1"/>
              <a:t>within</a:t>
            </a:r>
            <a:r>
              <a:rPr lang="nl-NL" dirty="0"/>
              <a:t> </a:t>
            </a:r>
            <a:r>
              <a:rPr lang="nl-NL" dirty="0" err="1"/>
              <a:t>study</a:t>
            </a:r>
            <a:endParaRPr lang="nl-NL" dirty="0"/>
          </a:p>
        </p:txBody>
      </p:sp>
      <p:cxnSp>
        <p:nvCxnSpPr>
          <p:cNvPr id="9" name="Rechte verbindingslijn met pijl 8">
            <a:extLst>
              <a:ext uri="{FF2B5EF4-FFF2-40B4-BE49-F238E27FC236}">
                <a16:creationId xmlns:a16="http://schemas.microsoft.com/office/drawing/2014/main" id="{B2145D12-CF5E-024C-8A0A-D9B024DCA2EA}"/>
              </a:ext>
            </a:extLst>
          </p:cNvPr>
          <p:cNvCxnSpPr>
            <a:stCxn id="25" idx="1"/>
          </p:cNvCxnSpPr>
          <p:nvPr/>
        </p:nvCxnSpPr>
        <p:spPr>
          <a:xfrm flipH="1" flipV="1">
            <a:off x="9336360" y="2420888"/>
            <a:ext cx="1153344" cy="137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449CDDD6-6FEF-2348-AE7F-9F794435316C}"/>
              </a:ext>
            </a:extLst>
          </p:cNvPr>
          <p:cNvCxnSpPr>
            <a:stCxn id="25" idx="1"/>
          </p:cNvCxnSpPr>
          <p:nvPr/>
        </p:nvCxnSpPr>
        <p:spPr>
          <a:xfrm flipH="1">
            <a:off x="9380674" y="3800073"/>
            <a:ext cx="1109030" cy="830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D1C9757B-4128-3244-8AA6-33877E60D63A}"/>
              </a:ext>
            </a:extLst>
          </p:cNvPr>
          <p:cNvCxnSpPr>
            <a:stCxn id="25" idx="1"/>
          </p:cNvCxnSpPr>
          <p:nvPr/>
        </p:nvCxnSpPr>
        <p:spPr>
          <a:xfrm flipH="1" flipV="1">
            <a:off x="9336360" y="3429000"/>
            <a:ext cx="1153344" cy="37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908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Picture project (</a:t>
            </a:r>
            <a:r>
              <a:rPr lang="nl-NL" dirty="0" err="1"/>
              <a:t>Ilic</a:t>
            </a:r>
            <a:r>
              <a:rPr lang="nl-NL" dirty="0"/>
              <a:t> et al 2022)</a:t>
            </a:r>
            <a:endParaRPr lang="de-DE" dirty="0"/>
          </a:p>
        </p:txBody>
      </p:sp>
      <p:sp>
        <p:nvSpPr>
          <p:cNvPr id="3" name="Inhaltsplatzhalter 2"/>
          <p:cNvSpPr>
            <a:spLocks noGrp="1"/>
          </p:cNvSpPr>
          <p:nvPr>
            <p:ph idx="1"/>
          </p:nvPr>
        </p:nvSpPr>
        <p:spPr>
          <a:xfrm>
            <a:off x="840280" y="3878599"/>
            <a:ext cx="10515600" cy="778605"/>
          </a:xfrm>
        </p:spPr>
        <p:txBody>
          <a:bodyPr/>
          <a:lstStyle/>
          <a:p>
            <a:endParaRPr lang="de-DE" dirty="0"/>
          </a:p>
        </p:txBody>
      </p:sp>
      <p:sp>
        <p:nvSpPr>
          <p:cNvPr id="4" name="Inhaltsplatzhalter 2"/>
          <p:cNvSpPr txBox="1">
            <a:spLocks/>
          </p:cNvSpPr>
          <p:nvPr/>
        </p:nvSpPr>
        <p:spPr>
          <a:xfrm>
            <a:off x="836135" y="1542448"/>
            <a:ext cx="10515600" cy="2336149"/>
          </a:xfrm>
          <a:prstGeom prst="rect">
            <a:avLst/>
          </a:prstGeom>
        </p:spPr>
        <p:txBody>
          <a:bodyPr vert="horz" lIns="121920" tIns="60960" rIns="121920" bIns="6096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3733" dirty="0"/>
              <a:t>2700 LISS </a:t>
            </a:r>
            <a:r>
              <a:rPr lang="nl-NL" sz="3733" dirty="0" err="1"/>
              <a:t>respondents</a:t>
            </a:r>
            <a:r>
              <a:rPr lang="nl-NL" sz="3733" dirty="0"/>
              <a:t> on </a:t>
            </a:r>
            <a:r>
              <a:rPr lang="nl-NL" sz="3733" dirty="0" err="1"/>
              <a:t>their</a:t>
            </a:r>
            <a:r>
              <a:rPr lang="nl-NL" sz="3733" dirty="0"/>
              <a:t> mobile </a:t>
            </a:r>
            <a:r>
              <a:rPr lang="nl-NL" sz="3733" dirty="0" err="1"/>
              <a:t>phone</a:t>
            </a:r>
            <a:endParaRPr lang="nl-NL" sz="3733" dirty="0"/>
          </a:p>
          <a:p>
            <a:pPr lvl="1"/>
            <a:r>
              <a:rPr lang="nl-NL" sz="3200" dirty="0"/>
              <a:t>1759 </a:t>
            </a:r>
            <a:r>
              <a:rPr lang="nl-NL" sz="3200" dirty="0" err="1"/>
              <a:t>respondents</a:t>
            </a:r>
            <a:r>
              <a:rPr lang="nl-NL" sz="3200" dirty="0"/>
              <a:t> </a:t>
            </a:r>
          </a:p>
          <a:p>
            <a:r>
              <a:rPr lang="nl-NL" sz="3733" dirty="0" err="1"/>
              <a:t>Asking</a:t>
            </a:r>
            <a:r>
              <a:rPr lang="nl-NL" sz="3733" dirty="0"/>
              <a:t> </a:t>
            </a:r>
            <a:r>
              <a:rPr lang="nl-NL" sz="3733" dirty="0" err="1"/>
              <a:t>for</a:t>
            </a:r>
            <a:r>
              <a:rPr lang="nl-NL" sz="3733" dirty="0"/>
              <a:t> sensor </a:t>
            </a:r>
            <a:r>
              <a:rPr lang="nl-NL" sz="3733" dirty="0" err="1"/>
              <a:t>measurements</a:t>
            </a:r>
            <a:r>
              <a:rPr lang="nl-NL" sz="3733" dirty="0"/>
              <a:t> in context </a:t>
            </a:r>
          </a:p>
          <a:p>
            <a:pPr lvl="1"/>
            <a:r>
              <a:rPr lang="nl-NL" sz="3200" dirty="0"/>
              <a:t>Photo of </a:t>
            </a:r>
            <a:r>
              <a:rPr lang="nl-NL" sz="3200" dirty="0" err="1"/>
              <a:t>favorite</a:t>
            </a:r>
            <a:r>
              <a:rPr lang="nl-NL" sz="3200" dirty="0"/>
              <a:t> </a:t>
            </a:r>
            <a:r>
              <a:rPr lang="nl-NL" sz="3200" dirty="0" err="1"/>
              <a:t>place</a:t>
            </a:r>
            <a:endParaRPr lang="nl-NL" sz="3200" dirty="0"/>
          </a:p>
          <a:p>
            <a:pPr lvl="1"/>
            <a:r>
              <a:rPr lang="nl-NL" sz="3467" dirty="0"/>
              <a:t>Photo of garden</a:t>
            </a:r>
          </a:p>
          <a:p>
            <a:pPr lvl="1"/>
            <a:r>
              <a:rPr lang="nl-NL" sz="3467" dirty="0"/>
              <a:t>Photo of </a:t>
            </a:r>
            <a:r>
              <a:rPr lang="nl-NL" sz="3467" dirty="0" err="1"/>
              <a:t>heating</a:t>
            </a:r>
            <a:r>
              <a:rPr lang="nl-NL" sz="3467" dirty="0"/>
              <a:t> </a:t>
            </a:r>
            <a:r>
              <a:rPr lang="nl-NL" sz="3467" dirty="0" err="1"/>
              <a:t>elements</a:t>
            </a:r>
            <a:endParaRPr lang="nl-NL" sz="3467" dirty="0"/>
          </a:p>
          <a:p>
            <a:r>
              <a:rPr lang="nl-NL" sz="4000" dirty="0" err="1"/>
              <a:t>October</a:t>
            </a:r>
            <a:r>
              <a:rPr lang="nl-NL" sz="4000" dirty="0"/>
              <a:t> 2019</a:t>
            </a:r>
          </a:p>
          <a:p>
            <a:pPr marL="0" indent="0">
              <a:buNone/>
            </a:pPr>
            <a:endParaRPr lang="de-DE" sz="3733" dirty="0"/>
          </a:p>
        </p:txBody>
      </p:sp>
      <p:pic>
        <p:nvPicPr>
          <p:cNvPr id="5" name="Bild 4" descr="WhatsApp Image 2019-10-23 at 17.28.03(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594" y="4104378"/>
            <a:ext cx="3613788" cy="2710341"/>
          </a:xfrm>
          <a:prstGeom prst="rect">
            <a:avLst/>
          </a:prstGeom>
        </p:spPr>
      </p:pic>
      <p:pic>
        <p:nvPicPr>
          <p:cNvPr id="6" name="Bild 5" descr="WhatsApp Image 2019-10-23 at 17.31.30.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2602" y="1721995"/>
            <a:ext cx="2875476" cy="2156605"/>
          </a:xfrm>
          <a:prstGeom prst="rect">
            <a:avLst/>
          </a:prstGeom>
        </p:spPr>
      </p:pic>
      <p:pic>
        <p:nvPicPr>
          <p:cNvPr id="7" name="Bild 6" descr="WhatsApp Image 2019-10-23 at 17.28.56.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6757" y="4054799"/>
            <a:ext cx="1945243" cy="2593656"/>
          </a:xfrm>
          <a:prstGeom prst="rect">
            <a:avLst/>
          </a:prstGeom>
        </p:spPr>
      </p:pic>
      <p:pic>
        <p:nvPicPr>
          <p:cNvPr id="8" name="Bild 7" descr="IMG_8117.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0399" y="2326123"/>
            <a:ext cx="2069967" cy="1552476"/>
          </a:xfrm>
          <a:prstGeom prst="rect">
            <a:avLst/>
          </a:prstGeom>
        </p:spPr>
      </p:pic>
      <p:pic>
        <p:nvPicPr>
          <p:cNvPr id="9" name="Bild 8" descr="IMG_8127.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831748" y="4323658"/>
            <a:ext cx="2660859" cy="1995645"/>
          </a:xfrm>
          <a:prstGeom prst="rect">
            <a:avLst/>
          </a:prstGeom>
        </p:spPr>
      </p:pic>
      <p:pic>
        <p:nvPicPr>
          <p:cNvPr id="10" name="Bild 9" descr="IMG_8118.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710" y="3678831"/>
            <a:ext cx="4220860" cy="3165644"/>
          </a:xfrm>
          <a:prstGeom prst="rect">
            <a:avLst/>
          </a:prstGeom>
        </p:spPr>
      </p:pic>
      <p:sp>
        <p:nvSpPr>
          <p:cNvPr id="11" name="Rechteck 10"/>
          <p:cNvSpPr/>
          <p:nvPr/>
        </p:nvSpPr>
        <p:spPr>
          <a:xfrm>
            <a:off x="10781741" y="5843664"/>
            <a:ext cx="577251" cy="365632"/>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Rechteck 11"/>
          <p:cNvSpPr/>
          <p:nvPr/>
        </p:nvSpPr>
        <p:spPr>
          <a:xfrm>
            <a:off x="8838336" y="5471611"/>
            <a:ext cx="872931" cy="635047"/>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Inhaltsplatzhalter 2"/>
          <p:cNvSpPr txBox="1">
            <a:spLocks/>
          </p:cNvSpPr>
          <p:nvPr/>
        </p:nvSpPr>
        <p:spPr bwMode="auto">
          <a:xfrm>
            <a:off x="7823200" y="456585"/>
            <a:ext cx="4929408" cy="6298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20651" tIns="59267" rIns="120651" bIns="59267"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Monotype Sorts" pitchFamily="28" charset="2"/>
              <a:buChar char="u"/>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100000"/>
              <a:buChar char="»"/>
              <a:defRPr>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Monotype Sorts" pitchFamily="28" charset="2"/>
              <a:buChar char="u"/>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100000"/>
              <a:buChar char="–"/>
              <a:defRPr sz="1400">
                <a:solidFill>
                  <a:schemeClr val="tx1"/>
                </a:solidFill>
                <a:latin typeface="+mn-lt"/>
              </a:defRPr>
            </a:lvl5pPr>
            <a:lvl6pPr marL="2514600" indent="-228600" algn="l" rtl="0" eaLnBrk="0" fontAlgn="base" hangingPunct="0">
              <a:spcBef>
                <a:spcPct val="20000"/>
              </a:spcBef>
              <a:spcAft>
                <a:spcPct val="0"/>
              </a:spcAft>
              <a:buClr>
                <a:schemeClr val="tx1"/>
              </a:buClr>
              <a:buSzPct val="100000"/>
              <a:buChar char="–"/>
              <a:defRPr sz="1400">
                <a:solidFill>
                  <a:schemeClr val="tx1"/>
                </a:solidFill>
                <a:latin typeface="+mn-lt"/>
              </a:defRPr>
            </a:lvl6pPr>
            <a:lvl7pPr marL="2971800" indent="-228600" algn="l" rtl="0" eaLnBrk="0" fontAlgn="base" hangingPunct="0">
              <a:spcBef>
                <a:spcPct val="20000"/>
              </a:spcBef>
              <a:spcAft>
                <a:spcPct val="0"/>
              </a:spcAft>
              <a:buClr>
                <a:schemeClr val="tx1"/>
              </a:buClr>
              <a:buSzPct val="100000"/>
              <a:buChar char="–"/>
              <a:defRPr sz="1400">
                <a:solidFill>
                  <a:schemeClr val="tx1"/>
                </a:solidFill>
                <a:latin typeface="+mn-lt"/>
              </a:defRPr>
            </a:lvl7pPr>
            <a:lvl8pPr marL="3429000" indent="-228600" algn="l" rtl="0" eaLnBrk="0" fontAlgn="base" hangingPunct="0">
              <a:spcBef>
                <a:spcPct val="20000"/>
              </a:spcBef>
              <a:spcAft>
                <a:spcPct val="0"/>
              </a:spcAft>
              <a:buClr>
                <a:schemeClr val="tx1"/>
              </a:buClr>
              <a:buSzPct val="100000"/>
              <a:buChar char="–"/>
              <a:defRPr sz="1400">
                <a:solidFill>
                  <a:schemeClr val="tx1"/>
                </a:solidFill>
                <a:latin typeface="+mn-lt"/>
              </a:defRPr>
            </a:lvl8pPr>
            <a:lvl9pPr marL="3886200" indent="-228600" algn="l" rtl="0" eaLnBrk="0" fontAlgn="base" hangingPunct="0">
              <a:spcBef>
                <a:spcPct val="20000"/>
              </a:spcBef>
              <a:spcAft>
                <a:spcPct val="0"/>
              </a:spcAft>
              <a:buClr>
                <a:schemeClr val="tx1"/>
              </a:buClr>
              <a:buSzPct val="100000"/>
              <a:buChar char="–"/>
              <a:defRPr sz="1400">
                <a:solidFill>
                  <a:schemeClr val="tx1"/>
                </a:solidFill>
                <a:latin typeface="+mn-lt"/>
              </a:defRPr>
            </a:lvl9pPr>
          </a:lstStyle>
          <a:p>
            <a:pPr marL="0" indent="0">
              <a:buNone/>
            </a:pPr>
            <a:r>
              <a:rPr lang="de-DE" sz="2000" kern="0">
                <a:solidFill>
                  <a:srgbClr val="C00000"/>
                </a:solidFill>
              </a:rPr>
              <a:t>Note: pictures recreated, not actual </a:t>
            </a:r>
            <a:br>
              <a:rPr lang="de-DE" sz="2000" kern="0">
                <a:solidFill>
                  <a:srgbClr val="C00000"/>
                </a:solidFill>
              </a:rPr>
            </a:br>
            <a:r>
              <a:rPr lang="de-DE" sz="2000" kern="0">
                <a:solidFill>
                  <a:srgbClr val="C00000"/>
                </a:solidFill>
              </a:rPr>
              <a:t>pictures submitted by respondents</a:t>
            </a:r>
            <a:endParaRPr lang="de-DE" sz="2000" kern="0" dirty="0">
              <a:solidFill>
                <a:srgbClr val="C00000"/>
              </a:solidFill>
            </a:endParaRPr>
          </a:p>
        </p:txBody>
      </p:sp>
    </p:spTree>
    <p:extLst>
      <p:ext uri="{BB962C8B-B14F-4D97-AF65-F5344CB8AC3E}">
        <p14:creationId xmlns:p14="http://schemas.microsoft.com/office/powerpoint/2010/main" val="127209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nodePh="1">
                                  <p:stCondLst>
                                    <p:cond delay="0"/>
                                  </p:stCondLst>
                                  <p:endCondLst>
                                    <p:cond evt="begin" delay="0">
                                      <p:tn val="27"/>
                                    </p:cond>
                                  </p:end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Experiment </a:t>
            </a:r>
            <a:r>
              <a:rPr lang="nl-NL" dirty="0" err="1"/>
              <a:t>with</a:t>
            </a:r>
            <a:r>
              <a:rPr lang="nl-NL" dirty="0"/>
              <a:t> information</a:t>
            </a:r>
          </a:p>
        </p:txBody>
      </p:sp>
      <p:sp>
        <p:nvSpPr>
          <p:cNvPr id="3" name="Tijdelijke aanduiding voor inhoud 2"/>
          <p:cNvSpPr>
            <a:spLocks noGrp="1"/>
          </p:cNvSpPr>
          <p:nvPr>
            <p:ph idx="1"/>
          </p:nvPr>
        </p:nvSpPr>
        <p:spPr>
          <a:xfrm>
            <a:off x="1331384" y="1676400"/>
            <a:ext cx="10149416" cy="4191000"/>
          </a:xfrm>
        </p:spPr>
        <p:txBody>
          <a:bodyPr/>
          <a:lstStyle/>
          <a:p>
            <a:r>
              <a:rPr lang="nl-NL" dirty="0"/>
              <a:t>1. Pictures:</a:t>
            </a:r>
          </a:p>
          <a:p>
            <a:pPr lvl="1"/>
            <a:r>
              <a:rPr lang="nl-NL" dirty="0" err="1"/>
              <a:t>Would</a:t>
            </a:r>
            <a:r>
              <a:rPr lang="nl-NL" dirty="0"/>
              <a:t> </a:t>
            </a:r>
            <a:r>
              <a:rPr lang="nl-NL" dirty="0" err="1"/>
              <a:t>you</a:t>
            </a:r>
            <a:r>
              <a:rPr lang="nl-NL" dirty="0"/>
              <a:t> </a:t>
            </a:r>
            <a:r>
              <a:rPr lang="nl-NL" dirty="0" err="1"/>
              <a:t>be</a:t>
            </a:r>
            <a:r>
              <a:rPr lang="nl-NL" dirty="0"/>
              <a:t> </a:t>
            </a:r>
            <a:r>
              <a:rPr lang="nl-NL" dirty="0" err="1"/>
              <a:t>willing</a:t>
            </a:r>
            <a:r>
              <a:rPr lang="nl-NL" dirty="0"/>
              <a:t> </a:t>
            </a:r>
            <a:r>
              <a:rPr lang="nl-NL" dirty="0" err="1"/>
              <a:t>to</a:t>
            </a:r>
            <a:r>
              <a:rPr lang="nl-NL" dirty="0"/>
              <a:t> take a picture of </a:t>
            </a:r>
            <a:r>
              <a:rPr lang="nl-NL" dirty="0" err="1"/>
              <a:t>your</a:t>
            </a:r>
            <a:r>
              <a:rPr lang="nl-NL" dirty="0"/>
              <a:t> </a:t>
            </a:r>
            <a:r>
              <a:rPr lang="nl-NL" dirty="0" err="1"/>
              <a:t>favorite</a:t>
            </a:r>
            <a:r>
              <a:rPr lang="nl-NL" dirty="0"/>
              <a:t> </a:t>
            </a:r>
            <a:r>
              <a:rPr lang="nl-NL" dirty="0" err="1"/>
              <a:t>place</a:t>
            </a:r>
            <a:r>
              <a:rPr lang="nl-NL" dirty="0"/>
              <a:t>/garden/</a:t>
            </a:r>
            <a:r>
              <a:rPr lang="nl-NL" dirty="0" err="1"/>
              <a:t>heating</a:t>
            </a:r>
            <a:r>
              <a:rPr lang="nl-NL" dirty="0"/>
              <a:t> system? Yes/no</a:t>
            </a:r>
          </a:p>
          <a:p>
            <a:pPr lvl="1"/>
            <a:r>
              <a:rPr lang="nl-NL" dirty="0"/>
              <a:t>Are </a:t>
            </a:r>
            <a:r>
              <a:rPr lang="nl-NL" dirty="0" err="1"/>
              <a:t>you</a:t>
            </a:r>
            <a:r>
              <a:rPr lang="nl-NL" dirty="0"/>
              <a:t> </a:t>
            </a:r>
            <a:r>
              <a:rPr lang="nl-NL" dirty="0" err="1"/>
              <a:t>willing</a:t>
            </a:r>
            <a:r>
              <a:rPr lang="nl-NL" dirty="0"/>
              <a:t> </a:t>
            </a:r>
            <a:r>
              <a:rPr lang="nl-NL" dirty="0" err="1"/>
              <a:t>to</a:t>
            </a:r>
            <a:r>
              <a:rPr lang="nl-NL" dirty="0"/>
              <a:t> share </a:t>
            </a:r>
            <a:r>
              <a:rPr lang="nl-NL" dirty="0" err="1"/>
              <a:t>this</a:t>
            </a:r>
            <a:r>
              <a:rPr lang="nl-NL" dirty="0"/>
              <a:t> picture?</a:t>
            </a:r>
          </a:p>
          <a:p>
            <a:r>
              <a:rPr lang="nl-NL" dirty="0"/>
              <a:t>2. </a:t>
            </a:r>
            <a:r>
              <a:rPr lang="nl-NL" dirty="0" err="1"/>
              <a:t>Text</a:t>
            </a:r>
            <a:r>
              <a:rPr lang="nl-NL" dirty="0"/>
              <a:t>:</a:t>
            </a:r>
          </a:p>
          <a:p>
            <a:pPr lvl="1"/>
            <a:r>
              <a:rPr lang="nl-NL" dirty="0" err="1"/>
              <a:t>Can</a:t>
            </a:r>
            <a:r>
              <a:rPr lang="nl-NL" dirty="0"/>
              <a:t> </a:t>
            </a:r>
            <a:r>
              <a:rPr lang="nl-NL" dirty="0" err="1"/>
              <a:t>you</a:t>
            </a:r>
            <a:r>
              <a:rPr lang="nl-NL" dirty="0"/>
              <a:t> </a:t>
            </a:r>
            <a:r>
              <a:rPr lang="nl-NL" dirty="0" err="1"/>
              <a:t>describe</a:t>
            </a:r>
            <a:r>
              <a:rPr lang="nl-NL" dirty="0"/>
              <a:t> </a:t>
            </a:r>
            <a:r>
              <a:rPr lang="nl-NL" dirty="0" err="1"/>
              <a:t>your</a:t>
            </a:r>
            <a:r>
              <a:rPr lang="nl-NL" dirty="0"/>
              <a:t> </a:t>
            </a:r>
            <a:r>
              <a:rPr lang="nl-NL" dirty="0" err="1"/>
              <a:t>favorite</a:t>
            </a:r>
            <a:r>
              <a:rPr lang="nl-NL" dirty="0"/>
              <a:t> </a:t>
            </a:r>
            <a:r>
              <a:rPr lang="nl-NL" dirty="0" err="1"/>
              <a:t>place</a:t>
            </a:r>
            <a:r>
              <a:rPr lang="nl-NL" dirty="0"/>
              <a:t>/garden/</a:t>
            </a:r>
            <a:r>
              <a:rPr lang="nl-NL" dirty="0" err="1"/>
              <a:t>heating</a:t>
            </a:r>
            <a:r>
              <a:rPr lang="nl-NL" dirty="0"/>
              <a:t> system?</a:t>
            </a:r>
          </a:p>
          <a:p>
            <a:r>
              <a:rPr lang="nl-NL" dirty="0"/>
              <a:t>3. </a:t>
            </a:r>
            <a:r>
              <a:rPr lang="nl-NL" dirty="0" err="1"/>
              <a:t>choice</a:t>
            </a:r>
            <a:r>
              <a:rPr lang="nl-NL" dirty="0"/>
              <a:t>:</a:t>
            </a:r>
          </a:p>
          <a:p>
            <a:pPr lvl="1"/>
            <a:r>
              <a:rPr lang="nl-NL" dirty="0" err="1"/>
              <a:t>Would</a:t>
            </a:r>
            <a:r>
              <a:rPr lang="nl-NL" dirty="0"/>
              <a:t> </a:t>
            </a:r>
            <a:r>
              <a:rPr lang="nl-NL" dirty="0" err="1"/>
              <a:t>you</a:t>
            </a:r>
            <a:r>
              <a:rPr lang="nl-NL" dirty="0"/>
              <a:t> </a:t>
            </a:r>
            <a:r>
              <a:rPr lang="nl-NL" dirty="0" err="1"/>
              <a:t>rather</a:t>
            </a:r>
            <a:r>
              <a:rPr lang="nl-NL" dirty="0"/>
              <a:t> take a picture or </a:t>
            </a:r>
            <a:r>
              <a:rPr lang="nl-NL" dirty="0" err="1"/>
              <a:t>provide</a:t>
            </a:r>
            <a:r>
              <a:rPr lang="nl-NL" dirty="0"/>
              <a:t> </a:t>
            </a:r>
            <a:r>
              <a:rPr lang="nl-NL" dirty="0" err="1"/>
              <a:t>text</a:t>
            </a:r>
            <a:r>
              <a:rPr lang="nl-NL" dirty="0"/>
              <a:t> </a:t>
            </a:r>
            <a:r>
              <a:rPr lang="nl-NL" dirty="0" err="1"/>
              <a:t>answers</a:t>
            </a:r>
            <a:r>
              <a:rPr lang="nl-NL" dirty="0"/>
              <a:t> in </a:t>
            </a:r>
            <a:r>
              <a:rPr lang="nl-NL" dirty="0" err="1"/>
              <a:t>this</a:t>
            </a:r>
            <a:r>
              <a:rPr lang="nl-NL" dirty="0"/>
              <a:t> </a:t>
            </a:r>
            <a:r>
              <a:rPr lang="nl-NL" dirty="0" err="1"/>
              <a:t>study</a:t>
            </a:r>
            <a:r>
              <a:rPr lang="nl-NL" dirty="0"/>
              <a:t>?</a:t>
            </a:r>
          </a:p>
        </p:txBody>
      </p:sp>
    </p:spTree>
    <p:extLst>
      <p:ext uri="{BB962C8B-B14F-4D97-AF65-F5344CB8AC3E}">
        <p14:creationId xmlns:p14="http://schemas.microsoft.com/office/powerpoint/2010/main" val="34063644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Questions</a:t>
            </a:r>
            <a:endParaRPr lang="nl-NL" dirty="0"/>
          </a:p>
        </p:txBody>
      </p:sp>
      <p:sp>
        <p:nvSpPr>
          <p:cNvPr id="3" name="Tijdelijke aanduiding voor inhoud 2"/>
          <p:cNvSpPr>
            <a:spLocks noGrp="1"/>
          </p:cNvSpPr>
          <p:nvPr>
            <p:ph idx="1"/>
          </p:nvPr>
        </p:nvSpPr>
        <p:spPr>
          <a:xfrm>
            <a:off x="1331384" y="1676400"/>
            <a:ext cx="9565216" cy="2667000"/>
          </a:xfrm>
        </p:spPr>
        <p:txBody>
          <a:bodyPr/>
          <a:lstStyle/>
          <a:p>
            <a:pPr marL="609585" indent="-609585" defTabSz="1219170" eaLnBrk="1" fontAlgn="auto" hangingPunct="1">
              <a:lnSpc>
                <a:spcPct val="100000"/>
              </a:lnSpc>
              <a:spcBef>
                <a:spcPts val="0"/>
              </a:spcBef>
              <a:spcAft>
                <a:spcPts val="0"/>
              </a:spcAft>
              <a:buFontTx/>
              <a:buAutoNum type="arabicPeriod"/>
              <a:defRPr/>
            </a:pPr>
            <a:r>
              <a:rPr lang="nl-NL" dirty="0" err="1"/>
              <a:t>Willingness</a:t>
            </a:r>
            <a:r>
              <a:rPr lang="nl-NL" dirty="0"/>
              <a:t>? </a:t>
            </a:r>
            <a:r>
              <a:rPr lang="nl-NL" dirty="0" err="1"/>
              <a:t>What</a:t>
            </a:r>
            <a:r>
              <a:rPr lang="nl-NL" dirty="0"/>
              <a:t> </a:t>
            </a:r>
            <a:r>
              <a:rPr lang="nl-NL" dirty="0" err="1"/>
              <a:t>happens</a:t>
            </a:r>
            <a:r>
              <a:rPr lang="nl-NL" dirty="0"/>
              <a:t> in </a:t>
            </a:r>
            <a:r>
              <a:rPr lang="nl-NL" dirty="0" err="1"/>
              <a:t>choice-condition</a:t>
            </a:r>
            <a:r>
              <a:rPr lang="nl-NL" dirty="0"/>
              <a:t>?</a:t>
            </a:r>
          </a:p>
          <a:p>
            <a:pPr marL="609585" indent="-609585" defTabSz="1219170" eaLnBrk="1" fontAlgn="auto" hangingPunct="1">
              <a:lnSpc>
                <a:spcPct val="100000"/>
              </a:lnSpc>
              <a:spcBef>
                <a:spcPts val="0"/>
              </a:spcBef>
              <a:spcAft>
                <a:spcPts val="0"/>
              </a:spcAft>
              <a:buFontTx/>
              <a:buAutoNum type="arabicPeriod"/>
              <a:defRPr/>
            </a:pPr>
            <a:r>
              <a:rPr lang="nl-NL" dirty="0" err="1"/>
              <a:t>Quality</a:t>
            </a:r>
            <a:r>
              <a:rPr lang="nl-NL" dirty="0"/>
              <a:t> of </a:t>
            </a:r>
            <a:r>
              <a:rPr lang="nl-NL" dirty="0" err="1"/>
              <a:t>measurements</a:t>
            </a:r>
            <a:endParaRPr lang="nl-NL" dirty="0"/>
          </a:p>
          <a:p>
            <a:pPr marL="1142971" lvl="1" indent="-609585" eaLnBrk="1" fontAlgn="auto" hangingPunct="1">
              <a:spcBef>
                <a:spcPts val="0"/>
              </a:spcBef>
              <a:spcAft>
                <a:spcPts val="0"/>
              </a:spcAft>
              <a:buFont typeface="Wingdings" charset="2"/>
              <a:buChar char="§"/>
            </a:pPr>
            <a:r>
              <a:rPr lang="nl-NL" dirty="0"/>
              <a:t>focus </a:t>
            </a:r>
            <a:r>
              <a:rPr lang="nl-NL" dirty="0" err="1"/>
              <a:t>here</a:t>
            </a:r>
            <a:r>
              <a:rPr lang="nl-NL" dirty="0"/>
              <a:t> on </a:t>
            </a:r>
            <a:r>
              <a:rPr lang="nl-NL" dirty="0" err="1"/>
              <a:t>heating</a:t>
            </a:r>
            <a:r>
              <a:rPr lang="nl-NL" dirty="0"/>
              <a:t> system </a:t>
            </a:r>
          </a:p>
          <a:p>
            <a:pPr marL="609585" indent="-609585" eaLnBrk="1" fontAlgn="auto" hangingPunct="1">
              <a:spcBef>
                <a:spcPts val="0"/>
              </a:spcBef>
              <a:spcAft>
                <a:spcPts val="0"/>
              </a:spcAft>
              <a:buFont typeface="+mj-lt"/>
              <a:buAutoNum type="arabicPeriod"/>
            </a:pPr>
            <a:r>
              <a:rPr lang="nl-NL" dirty="0" err="1"/>
              <a:t>What</a:t>
            </a:r>
            <a:r>
              <a:rPr lang="nl-NL" dirty="0"/>
              <a:t> </a:t>
            </a:r>
            <a:r>
              <a:rPr lang="nl-NL" dirty="0" err="1"/>
              <a:t>provides</a:t>
            </a:r>
            <a:r>
              <a:rPr lang="nl-NL" dirty="0"/>
              <a:t> </a:t>
            </a:r>
            <a:r>
              <a:rPr lang="nl-NL" dirty="0" err="1"/>
              <a:t>better</a:t>
            </a:r>
            <a:r>
              <a:rPr lang="nl-NL" dirty="0"/>
              <a:t> data? </a:t>
            </a:r>
            <a:r>
              <a:rPr lang="nl-NL" dirty="0" err="1"/>
              <a:t>Text</a:t>
            </a:r>
            <a:r>
              <a:rPr lang="nl-NL" dirty="0"/>
              <a:t>, pictures, or </a:t>
            </a:r>
            <a:r>
              <a:rPr lang="nl-NL" dirty="0" err="1"/>
              <a:t>choice</a:t>
            </a:r>
            <a:r>
              <a:rPr lang="nl-NL" dirty="0"/>
              <a:t>?</a:t>
            </a:r>
          </a:p>
        </p:txBody>
      </p:sp>
      <p:sp>
        <p:nvSpPr>
          <p:cNvPr id="4" name="TextBox 7">
            <a:extLst>
              <a:ext uri="{FF2B5EF4-FFF2-40B4-BE49-F238E27FC236}">
                <a16:creationId xmlns:a16="http://schemas.microsoft.com/office/drawing/2014/main" id="{6EC38405-0E78-4CE6-B7A2-A945FF828689}"/>
              </a:ext>
            </a:extLst>
          </p:cNvPr>
          <p:cNvSpPr txBox="1"/>
          <p:nvPr/>
        </p:nvSpPr>
        <p:spPr>
          <a:xfrm>
            <a:off x="0" y="6070600"/>
            <a:ext cx="11870267" cy="420564"/>
          </a:xfrm>
          <a:prstGeom prst="rect">
            <a:avLst/>
          </a:prstGeom>
          <a:noFill/>
        </p:spPr>
        <p:txBody>
          <a:bodyPr>
            <a:spAutoFit/>
          </a:bodyPr>
          <a:lstStyle/>
          <a:p>
            <a:pPr defTabSz="914377" eaLnBrk="1" fontAlgn="auto" hangingPunct="1">
              <a:spcBef>
                <a:spcPts val="0"/>
              </a:spcBef>
              <a:spcAft>
                <a:spcPts val="0"/>
              </a:spcAft>
              <a:defRPr/>
            </a:pPr>
            <a:r>
              <a:rPr lang="en-US" sz="2133" dirty="0">
                <a:solidFill>
                  <a:prstClr val="black"/>
                </a:solidFill>
                <a:latin typeface="+mn-lt"/>
              </a:rPr>
              <a:t>Analyses are results from thesis work of Goran </a:t>
            </a:r>
            <a:r>
              <a:rPr lang="en-US" sz="2133" dirty="0" err="1">
                <a:solidFill>
                  <a:prstClr val="black"/>
                </a:solidFill>
                <a:latin typeface="+mn-lt"/>
              </a:rPr>
              <a:t>Ilic</a:t>
            </a:r>
            <a:endParaRPr lang="en-US" sz="2133" i="1" dirty="0">
              <a:solidFill>
                <a:prstClr val="black"/>
              </a:solidFill>
              <a:latin typeface="+mn-lt"/>
            </a:endParaRPr>
          </a:p>
        </p:txBody>
      </p:sp>
    </p:spTree>
    <p:extLst>
      <p:ext uri="{BB962C8B-B14F-4D97-AF65-F5344CB8AC3E}">
        <p14:creationId xmlns:p14="http://schemas.microsoft.com/office/powerpoint/2010/main" val="16187928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A76F-21E1-8647-95D5-5193623D554A}"/>
              </a:ext>
            </a:extLst>
          </p:cNvPr>
          <p:cNvSpPr>
            <a:spLocks noGrp="1"/>
          </p:cNvSpPr>
          <p:nvPr>
            <p:ph type="title"/>
          </p:nvPr>
        </p:nvSpPr>
        <p:spPr>
          <a:xfrm>
            <a:off x="518586" y="304800"/>
            <a:ext cx="11571815" cy="1066800"/>
          </a:xfrm>
        </p:spPr>
        <p:txBody>
          <a:bodyPr/>
          <a:lstStyle/>
          <a:p>
            <a:r>
              <a:rPr lang="en-US" dirty="0"/>
              <a:t>Choice does not lead to </a:t>
            </a:r>
            <a:r>
              <a:rPr lang="en-US"/>
              <a:t>lower willingness</a:t>
            </a:r>
            <a:endParaRPr lang="x-none" dirty="0"/>
          </a:p>
        </p:txBody>
      </p:sp>
      <p:sp>
        <p:nvSpPr>
          <p:cNvPr id="3" name="Content Placeholder 2">
            <a:extLst>
              <a:ext uri="{FF2B5EF4-FFF2-40B4-BE49-F238E27FC236}">
                <a16:creationId xmlns:a16="http://schemas.microsoft.com/office/drawing/2014/main" id="{F2E63DB2-B542-B642-A10A-70A03C51431D}"/>
              </a:ext>
            </a:extLst>
          </p:cNvPr>
          <p:cNvSpPr>
            <a:spLocks noGrp="1"/>
          </p:cNvSpPr>
          <p:nvPr>
            <p:ph idx="1"/>
          </p:nvPr>
        </p:nvSpPr>
        <p:spPr>
          <a:xfrm>
            <a:off x="838200" y="1253331"/>
            <a:ext cx="10515600" cy="4351339"/>
          </a:xfrm>
        </p:spPr>
        <p:txBody>
          <a:bodyPr/>
          <a:lstStyle/>
          <a:p>
            <a:endParaRPr lang="en-US" sz="2667" dirty="0"/>
          </a:p>
          <a:p>
            <a:endParaRPr lang="en-US" sz="2667" dirty="0"/>
          </a:p>
          <a:p>
            <a:r>
              <a:rPr lang="x-none" sz="2667" dirty="0"/>
              <a:t>Of those who had a choice, about 57% opted for photos</a:t>
            </a:r>
            <a:endParaRPr lang="en-US" sz="2667" dirty="0"/>
          </a:p>
          <a:p>
            <a:pPr lvl="1"/>
            <a:r>
              <a:rPr lang="en-US" sz="2133" dirty="0"/>
              <a:t>And then ~80% took a picture </a:t>
            </a:r>
            <a:endParaRPr lang="x-none" sz="2133" dirty="0"/>
          </a:p>
          <a:p>
            <a:endParaRPr lang="x-none" dirty="0"/>
          </a:p>
        </p:txBody>
      </p:sp>
      <p:graphicFrame>
        <p:nvGraphicFramePr>
          <p:cNvPr id="4" name="Table 3">
            <a:extLst>
              <a:ext uri="{FF2B5EF4-FFF2-40B4-BE49-F238E27FC236}">
                <a16:creationId xmlns:a16="http://schemas.microsoft.com/office/drawing/2014/main" id="{FA1B7F90-3E79-8740-9F9B-10FA96BADBF8}"/>
              </a:ext>
            </a:extLst>
          </p:cNvPr>
          <p:cNvGraphicFramePr>
            <a:graphicFrameLocks noGrp="1"/>
          </p:cNvGraphicFramePr>
          <p:nvPr>
            <p:extLst/>
          </p:nvPr>
        </p:nvGraphicFramePr>
        <p:xfrm>
          <a:off x="1087891" y="3230375"/>
          <a:ext cx="10016220" cy="3093720"/>
        </p:xfrm>
        <a:graphic>
          <a:graphicData uri="http://schemas.openxmlformats.org/drawingml/2006/table">
            <a:tbl>
              <a:tblPr firstRow="1" bandRow="1">
                <a:tableStyleId>{5940675A-B579-460E-94D1-54222C63F5DA}</a:tableStyleId>
              </a:tblPr>
              <a:tblGrid>
                <a:gridCol w="2504055">
                  <a:extLst>
                    <a:ext uri="{9D8B030D-6E8A-4147-A177-3AD203B41FA5}">
                      <a16:colId xmlns:a16="http://schemas.microsoft.com/office/drawing/2014/main" val="3580835814"/>
                    </a:ext>
                  </a:extLst>
                </a:gridCol>
                <a:gridCol w="2504055">
                  <a:extLst>
                    <a:ext uri="{9D8B030D-6E8A-4147-A177-3AD203B41FA5}">
                      <a16:colId xmlns:a16="http://schemas.microsoft.com/office/drawing/2014/main" val="2572694239"/>
                    </a:ext>
                  </a:extLst>
                </a:gridCol>
                <a:gridCol w="2504055">
                  <a:extLst>
                    <a:ext uri="{9D8B030D-6E8A-4147-A177-3AD203B41FA5}">
                      <a16:colId xmlns:a16="http://schemas.microsoft.com/office/drawing/2014/main" val="1784966558"/>
                    </a:ext>
                  </a:extLst>
                </a:gridCol>
                <a:gridCol w="2504055">
                  <a:extLst>
                    <a:ext uri="{9D8B030D-6E8A-4147-A177-3AD203B41FA5}">
                      <a16:colId xmlns:a16="http://schemas.microsoft.com/office/drawing/2014/main" val="1398729813"/>
                    </a:ext>
                  </a:extLst>
                </a:gridCol>
              </a:tblGrid>
              <a:tr h="690880">
                <a:tc>
                  <a:txBody>
                    <a:bodyPr/>
                    <a:lstStyle/>
                    <a:p>
                      <a:r>
                        <a:rPr lang="x-none" sz="1900" b="1" dirty="0">
                          <a:solidFill>
                            <a:schemeClr val="tx1"/>
                          </a:solidFill>
                        </a:rPr>
                        <a:t>Experimental Condition</a:t>
                      </a:r>
                    </a:p>
                  </a:txBody>
                  <a:tcPr marL="121920" marR="121920" marT="60960" marB="60960"/>
                </a:tc>
                <a:tc>
                  <a:txBody>
                    <a:bodyPr/>
                    <a:lstStyle/>
                    <a:p>
                      <a:pPr algn="ctr"/>
                      <a:r>
                        <a:rPr lang="x-none" sz="1900" b="1" dirty="0">
                          <a:solidFill>
                            <a:schemeClr val="tx1"/>
                          </a:solidFill>
                        </a:rPr>
                        <a:t>Fav. place</a:t>
                      </a:r>
                    </a:p>
                  </a:txBody>
                  <a:tcPr marL="121920" marR="121920" marT="60960" marB="60960"/>
                </a:tc>
                <a:tc>
                  <a:txBody>
                    <a:bodyPr/>
                    <a:lstStyle/>
                    <a:p>
                      <a:pPr algn="ctr"/>
                      <a:r>
                        <a:rPr lang="x-none" sz="1900" b="1" dirty="0">
                          <a:solidFill>
                            <a:schemeClr val="tx1"/>
                          </a:solidFill>
                        </a:rPr>
                        <a:t>Outdoors</a:t>
                      </a:r>
                    </a:p>
                  </a:txBody>
                  <a:tcPr marL="121920" marR="121920" marT="60960" marB="60960"/>
                </a:tc>
                <a:tc>
                  <a:txBody>
                    <a:bodyPr/>
                    <a:lstStyle/>
                    <a:p>
                      <a:pPr algn="ctr"/>
                      <a:r>
                        <a:rPr lang="x-none" sz="1900" b="1" dirty="0">
                          <a:solidFill>
                            <a:schemeClr val="tx1"/>
                          </a:solidFill>
                        </a:rPr>
                        <a:t>Heating</a:t>
                      </a:r>
                    </a:p>
                  </a:txBody>
                  <a:tcPr marL="121920" marR="121920" marT="60960" marB="60960"/>
                </a:tc>
                <a:extLst>
                  <a:ext uri="{0D108BD9-81ED-4DB2-BD59-A6C34878D82A}">
                    <a16:rowId xmlns:a16="http://schemas.microsoft.com/office/drawing/2014/main" val="1411226313"/>
                  </a:ext>
                </a:extLst>
              </a:tr>
              <a:tr h="690880">
                <a:tc>
                  <a:txBody>
                    <a:bodyPr/>
                    <a:lstStyle/>
                    <a:p>
                      <a:r>
                        <a:rPr lang="x-none" sz="1900" dirty="0">
                          <a:solidFill>
                            <a:schemeClr val="tx1"/>
                          </a:solidFill>
                        </a:rPr>
                        <a:t>Picture condition: </a:t>
                      </a:r>
                      <a:br>
                        <a:rPr lang="x-none" sz="1900" dirty="0">
                          <a:solidFill>
                            <a:schemeClr val="tx1"/>
                          </a:solidFill>
                        </a:rPr>
                      </a:br>
                      <a:r>
                        <a:rPr lang="x-none" sz="1900" dirty="0">
                          <a:solidFill>
                            <a:schemeClr val="tx1"/>
                          </a:solidFill>
                        </a:rPr>
                        <a:t>Took a photo</a:t>
                      </a:r>
                    </a:p>
                  </a:txBody>
                  <a:tcPr marL="121920" marR="121920" marT="60960" marB="60960"/>
                </a:tc>
                <a:tc>
                  <a:txBody>
                    <a:bodyPr/>
                    <a:lstStyle/>
                    <a:p>
                      <a:pPr algn="ctr"/>
                      <a:r>
                        <a:rPr lang="x-none" sz="1900" dirty="0">
                          <a:solidFill>
                            <a:schemeClr val="tx1"/>
                          </a:solidFill>
                        </a:rPr>
                        <a:t>43% (540)</a:t>
                      </a:r>
                    </a:p>
                  </a:txBody>
                  <a:tcPr marL="121920" marR="121920" marT="60960" marB="60960"/>
                </a:tc>
                <a:tc>
                  <a:txBody>
                    <a:bodyPr/>
                    <a:lstStyle/>
                    <a:p>
                      <a:pPr algn="ctr"/>
                      <a:r>
                        <a:rPr lang="x-none" sz="1900" dirty="0">
                          <a:solidFill>
                            <a:schemeClr val="tx1"/>
                          </a:solidFill>
                        </a:rPr>
                        <a:t>29% (521)</a:t>
                      </a:r>
                    </a:p>
                  </a:txBody>
                  <a:tcPr marL="121920" marR="121920" marT="60960" marB="60960"/>
                </a:tc>
                <a:tc>
                  <a:txBody>
                    <a:bodyPr/>
                    <a:lstStyle/>
                    <a:p>
                      <a:pPr algn="ctr"/>
                      <a:r>
                        <a:rPr lang="x-none" sz="1900" dirty="0">
                          <a:solidFill>
                            <a:schemeClr val="tx1"/>
                          </a:solidFill>
                        </a:rPr>
                        <a:t>36% (444)</a:t>
                      </a:r>
                    </a:p>
                  </a:txBody>
                  <a:tcPr marL="121920" marR="121920" marT="60960" marB="60960"/>
                </a:tc>
                <a:extLst>
                  <a:ext uri="{0D108BD9-81ED-4DB2-BD59-A6C34878D82A}">
                    <a16:rowId xmlns:a16="http://schemas.microsoft.com/office/drawing/2014/main" val="567040225"/>
                  </a:ext>
                </a:extLst>
              </a:tr>
              <a:tr h="690880">
                <a:tc>
                  <a:txBody>
                    <a:bodyPr/>
                    <a:lstStyle/>
                    <a:p>
                      <a:r>
                        <a:rPr lang="x-none" sz="1900" dirty="0">
                          <a:solidFill>
                            <a:schemeClr val="tx1"/>
                          </a:solidFill>
                        </a:rPr>
                        <a:t>Text condition: Answered the question</a:t>
                      </a:r>
                    </a:p>
                  </a:txBody>
                  <a:tcPr marL="121920" marR="121920" marT="60960" marB="60960"/>
                </a:tc>
                <a:tc>
                  <a:txBody>
                    <a:bodyPr/>
                    <a:lstStyle/>
                    <a:p>
                      <a:pPr algn="ctr"/>
                      <a:r>
                        <a:rPr lang="x-none" sz="1900" dirty="0">
                          <a:solidFill>
                            <a:schemeClr val="tx1"/>
                          </a:solidFill>
                        </a:rPr>
                        <a:t>98% (655)</a:t>
                      </a:r>
                    </a:p>
                  </a:txBody>
                  <a:tcPr marL="121920" marR="121920" marT="60960" marB="60960"/>
                </a:tc>
                <a:tc>
                  <a:txBody>
                    <a:bodyPr/>
                    <a:lstStyle/>
                    <a:p>
                      <a:pPr algn="ctr"/>
                      <a:r>
                        <a:rPr lang="x-none" sz="1900" dirty="0">
                          <a:solidFill>
                            <a:schemeClr val="tx1"/>
                          </a:solidFill>
                        </a:rPr>
                        <a:t>99% (632)</a:t>
                      </a:r>
                    </a:p>
                  </a:txBody>
                  <a:tcPr marL="121920" marR="121920" marT="60960" marB="60960"/>
                </a:tc>
                <a:tc>
                  <a:txBody>
                    <a:bodyPr/>
                    <a:lstStyle/>
                    <a:p>
                      <a:pPr algn="ctr"/>
                      <a:r>
                        <a:rPr lang="x-none" sz="1900" dirty="0">
                          <a:solidFill>
                            <a:schemeClr val="tx1"/>
                          </a:solidFill>
                        </a:rPr>
                        <a:t>67% (549)</a:t>
                      </a:r>
                    </a:p>
                  </a:txBody>
                  <a:tcPr marL="121920" marR="121920" marT="60960" marB="60960"/>
                </a:tc>
                <a:extLst>
                  <a:ext uri="{0D108BD9-81ED-4DB2-BD59-A6C34878D82A}">
                    <a16:rowId xmlns:a16="http://schemas.microsoft.com/office/drawing/2014/main" val="1281115152"/>
                  </a:ext>
                </a:extLst>
              </a:tr>
              <a:tr h="690880">
                <a:tc>
                  <a:txBody>
                    <a:bodyPr/>
                    <a:lstStyle/>
                    <a:p>
                      <a:r>
                        <a:rPr lang="en-US" sz="1900" dirty="0">
                          <a:solidFill>
                            <a:schemeClr val="tx1"/>
                          </a:solidFill>
                        </a:rPr>
                        <a:t>Choice: picture</a:t>
                      </a:r>
                      <a:r>
                        <a:rPr lang="x-none" sz="1900" dirty="0">
                          <a:solidFill>
                            <a:schemeClr val="tx1"/>
                          </a:solidFill>
                        </a:rPr>
                        <a:t> &amp; took </a:t>
                      </a:r>
                      <a:r>
                        <a:rPr lang="en-US" sz="1900" dirty="0">
                          <a:solidFill>
                            <a:schemeClr val="tx1"/>
                          </a:solidFill>
                        </a:rPr>
                        <a:t>photo</a:t>
                      </a:r>
                      <a:endParaRPr lang="x-none" sz="1900" dirty="0">
                        <a:solidFill>
                          <a:schemeClr val="tx1"/>
                        </a:solidFill>
                      </a:endParaRPr>
                    </a:p>
                  </a:txBody>
                  <a:tcPr marL="121920" marR="121920" marT="60960" marB="60960"/>
                </a:tc>
                <a:tc>
                  <a:txBody>
                    <a:bodyPr/>
                    <a:lstStyle/>
                    <a:p>
                      <a:pPr algn="ctr"/>
                      <a:r>
                        <a:rPr lang="x-none" sz="1900" dirty="0">
                          <a:solidFill>
                            <a:schemeClr val="tx1"/>
                          </a:solidFill>
                        </a:rPr>
                        <a:t>48% (564)</a:t>
                      </a:r>
                    </a:p>
                  </a:txBody>
                  <a:tcPr marL="121920" marR="121920" marT="60960" marB="60960"/>
                </a:tc>
                <a:tc>
                  <a:txBody>
                    <a:bodyPr/>
                    <a:lstStyle/>
                    <a:p>
                      <a:pPr algn="ctr"/>
                      <a:r>
                        <a:rPr lang="x-none" sz="1900" dirty="0">
                          <a:solidFill>
                            <a:schemeClr val="tx1"/>
                          </a:solidFill>
                        </a:rPr>
                        <a:t>31% (537)</a:t>
                      </a:r>
                    </a:p>
                  </a:txBody>
                  <a:tcPr marL="121920" marR="121920" marT="60960" marB="60960"/>
                </a:tc>
                <a:tc>
                  <a:txBody>
                    <a:bodyPr/>
                    <a:lstStyle/>
                    <a:p>
                      <a:pPr algn="ctr"/>
                      <a:r>
                        <a:rPr lang="x-none" sz="1900" dirty="0">
                          <a:solidFill>
                            <a:schemeClr val="tx1"/>
                          </a:solidFill>
                        </a:rPr>
                        <a:t>37% (479)</a:t>
                      </a:r>
                    </a:p>
                  </a:txBody>
                  <a:tcPr marL="121920" marR="121920" marT="60960" marB="60960"/>
                </a:tc>
                <a:extLst>
                  <a:ext uri="{0D108BD9-81ED-4DB2-BD59-A6C34878D82A}">
                    <a16:rowId xmlns:a16="http://schemas.microsoft.com/office/drawing/2014/main" val="3225810341"/>
                  </a:ext>
                </a:extLst>
              </a:tr>
            </a:tbl>
          </a:graphicData>
        </a:graphic>
      </p:graphicFrame>
      <p:sp>
        <p:nvSpPr>
          <p:cNvPr id="5" name="TextBox 4">
            <a:extLst>
              <a:ext uri="{FF2B5EF4-FFF2-40B4-BE49-F238E27FC236}">
                <a16:creationId xmlns:a16="http://schemas.microsoft.com/office/drawing/2014/main" id="{C870A125-4A46-5A46-B16B-337B0A90822C}"/>
              </a:ext>
            </a:extLst>
          </p:cNvPr>
          <p:cNvSpPr txBox="1"/>
          <p:nvPr/>
        </p:nvSpPr>
        <p:spPr>
          <a:xfrm>
            <a:off x="1087892" y="6488348"/>
            <a:ext cx="4283241" cy="318100"/>
          </a:xfrm>
          <a:prstGeom prst="rect">
            <a:avLst/>
          </a:prstGeom>
          <a:noFill/>
        </p:spPr>
        <p:txBody>
          <a:bodyPr wrap="square" rtlCol="0">
            <a:spAutoFit/>
          </a:bodyPr>
          <a:lstStyle/>
          <a:p>
            <a:r>
              <a:rPr lang="x-none" sz="1467" dirty="0"/>
              <a:t>Note: eligible n in parentheses</a:t>
            </a:r>
          </a:p>
        </p:txBody>
      </p:sp>
      <p:sp>
        <p:nvSpPr>
          <p:cNvPr id="6" name="Rectangle 5">
            <a:extLst>
              <a:ext uri="{FF2B5EF4-FFF2-40B4-BE49-F238E27FC236}">
                <a16:creationId xmlns:a16="http://schemas.microsoft.com/office/drawing/2014/main" id="{79E37117-C0CB-1743-9428-2ABFD9D05F30}"/>
              </a:ext>
            </a:extLst>
          </p:cNvPr>
          <p:cNvSpPr/>
          <p:nvPr/>
        </p:nvSpPr>
        <p:spPr>
          <a:xfrm>
            <a:off x="872067" y="3965623"/>
            <a:ext cx="10515600" cy="690539"/>
          </a:xfrm>
          <a:prstGeom prst="rect">
            <a:avLst/>
          </a:prstGeom>
          <a:noFill/>
          <a:ln w="31750" cmpd="thickThin">
            <a:solidFill>
              <a:srgbClr val="C00000"/>
            </a:solidFill>
            <a:extLst>
              <a:ext uri="{C807C97D-BFC1-408E-A445-0C87EB9F89A2}">
                <ask:lineSketchStyleProps xmlns:ask="http://schemas.microsoft.com/office/drawing/2018/sketchyshapes" xmlns="" sd="1219033472">
                  <a:custGeom>
                    <a:avLst/>
                    <a:gdLst>
                      <a:gd name="connsiteX0" fmla="*/ 0 w 8034087"/>
                      <a:gd name="connsiteY0" fmla="*/ 0 h 601579"/>
                      <a:gd name="connsiteX1" fmla="*/ 493522 w 8034087"/>
                      <a:gd name="connsiteY1" fmla="*/ 0 h 601579"/>
                      <a:gd name="connsiteX2" fmla="*/ 826363 w 8034087"/>
                      <a:gd name="connsiteY2" fmla="*/ 0 h 601579"/>
                      <a:gd name="connsiteX3" fmla="*/ 1560908 w 8034087"/>
                      <a:gd name="connsiteY3" fmla="*/ 0 h 601579"/>
                      <a:gd name="connsiteX4" fmla="*/ 2054431 w 8034087"/>
                      <a:gd name="connsiteY4" fmla="*/ 0 h 601579"/>
                      <a:gd name="connsiteX5" fmla="*/ 2547953 w 8034087"/>
                      <a:gd name="connsiteY5" fmla="*/ 0 h 601579"/>
                      <a:gd name="connsiteX6" fmla="*/ 3282498 w 8034087"/>
                      <a:gd name="connsiteY6" fmla="*/ 0 h 601579"/>
                      <a:gd name="connsiteX7" fmla="*/ 3695680 w 8034087"/>
                      <a:gd name="connsiteY7" fmla="*/ 0 h 601579"/>
                      <a:gd name="connsiteX8" fmla="*/ 4430225 w 8034087"/>
                      <a:gd name="connsiteY8" fmla="*/ 0 h 601579"/>
                      <a:gd name="connsiteX9" fmla="*/ 5164770 w 8034087"/>
                      <a:gd name="connsiteY9" fmla="*/ 0 h 601579"/>
                      <a:gd name="connsiteX10" fmla="*/ 5738634 w 8034087"/>
                      <a:gd name="connsiteY10" fmla="*/ 0 h 601579"/>
                      <a:gd name="connsiteX11" fmla="*/ 6473179 w 8034087"/>
                      <a:gd name="connsiteY11" fmla="*/ 0 h 601579"/>
                      <a:gd name="connsiteX12" fmla="*/ 6966701 w 8034087"/>
                      <a:gd name="connsiteY12" fmla="*/ 0 h 601579"/>
                      <a:gd name="connsiteX13" fmla="*/ 7460224 w 8034087"/>
                      <a:gd name="connsiteY13" fmla="*/ 0 h 601579"/>
                      <a:gd name="connsiteX14" fmla="*/ 8034087 w 8034087"/>
                      <a:gd name="connsiteY14" fmla="*/ 0 h 601579"/>
                      <a:gd name="connsiteX15" fmla="*/ 8034087 w 8034087"/>
                      <a:gd name="connsiteY15" fmla="*/ 294774 h 601579"/>
                      <a:gd name="connsiteX16" fmla="*/ 8034087 w 8034087"/>
                      <a:gd name="connsiteY16" fmla="*/ 601579 h 601579"/>
                      <a:gd name="connsiteX17" fmla="*/ 7379883 w 8034087"/>
                      <a:gd name="connsiteY17" fmla="*/ 601579 h 601579"/>
                      <a:gd name="connsiteX18" fmla="*/ 6806019 w 8034087"/>
                      <a:gd name="connsiteY18" fmla="*/ 601579 h 601579"/>
                      <a:gd name="connsiteX19" fmla="*/ 6473179 w 8034087"/>
                      <a:gd name="connsiteY19" fmla="*/ 601579 h 601579"/>
                      <a:gd name="connsiteX20" fmla="*/ 6059997 w 8034087"/>
                      <a:gd name="connsiteY20" fmla="*/ 601579 h 601579"/>
                      <a:gd name="connsiteX21" fmla="*/ 5325452 w 8034087"/>
                      <a:gd name="connsiteY21" fmla="*/ 601579 h 601579"/>
                      <a:gd name="connsiteX22" fmla="*/ 4751589 w 8034087"/>
                      <a:gd name="connsiteY22" fmla="*/ 601579 h 601579"/>
                      <a:gd name="connsiteX23" fmla="*/ 4338407 w 8034087"/>
                      <a:gd name="connsiteY23" fmla="*/ 601579 h 601579"/>
                      <a:gd name="connsiteX24" fmla="*/ 3764544 w 8034087"/>
                      <a:gd name="connsiteY24" fmla="*/ 601579 h 601579"/>
                      <a:gd name="connsiteX25" fmla="*/ 3431703 w 8034087"/>
                      <a:gd name="connsiteY25" fmla="*/ 601579 h 601579"/>
                      <a:gd name="connsiteX26" fmla="*/ 3098862 w 8034087"/>
                      <a:gd name="connsiteY26" fmla="*/ 601579 h 601579"/>
                      <a:gd name="connsiteX27" fmla="*/ 2524999 w 8034087"/>
                      <a:gd name="connsiteY27" fmla="*/ 601579 h 601579"/>
                      <a:gd name="connsiteX28" fmla="*/ 2111817 w 8034087"/>
                      <a:gd name="connsiteY28" fmla="*/ 601579 h 601579"/>
                      <a:gd name="connsiteX29" fmla="*/ 1457613 w 8034087"/>
                      <a:gd name="connsiteY29" fmla="*/ 601579 h 601579"/>
                      <a:gd name="connsiteX30" fmla="*/ 1044431 w 8034087"/>
                      <a:gd name="connsiteY30" fmla="*/ 601579 h 601579"/>
                      <a:gd name="connsiteX31" fmla="*/ 0 w 8034087"/>
                      <a:gd name="connsiteY31" fmla="*/ 601579 h 601579"/>
                      <a:gd name="connsiteX32" fmla="*/ 0 w 8034087"/>
                      <a:gd name="connsiteY32" fmla="*/ 318837 h 601579"/>
                      <a:gd name="connsiteX33" fmla="*/ 0 w 8034087"/>
                      <a:gd name="connsiteY33" fmla="*/ 0 h 60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34087" h="601579" extrusionOk="0">
                        <a:moveTo>
                          <a:pt x="0" y="0"/>
                        </a:moveTo>
                        <a:cubicBezTo>
                          <a:pt x="165954" y="-38579"/>
                          <a:pt x="323205" y="18805"/>
                          <a:pt x="493522" y="0"/>
                        </a:cubicBezTo>
                        <a:cubicBezTo>
                          <a:pt x="663839" y="-18805"/>
                          <a:pt x="725954" y="3651"/>
                          <a:pt x="826363" y="0"/>
                        </a:cubicBezTo>
                        <a:cubicBezTo>
                          <a:pt x="926772" y="-3651"/>
                          <a:pt x="1257219" y="40340"/>
                          <a:pt x="1560908" y="0"/>
                        </a:cubicBezTo>
                        <a:cubicBezTo>
                          <a:pt x="1864598" y="-40340"/>
                          <a:pt x="1921272" y="29716"/>
                          <a:pt x="2054431" y="0"/>
                        </a:cubicBezTo>
                        <a:cubicBezTo>
                          <a:pt x="2187590" y="-29716"/>
                          <a:pt x="2377387" y="3853"/>
                          <a:pt x="2547953" y="0"/>
                        </a:cubicBezTo>
                        <a:cubicBezTo>
                          <a:pt x="2718519" y="-3853"/>
                          <a:pt x="2999066" y="70166"/>
                          <a:pt x="3282498" y="0"/>
                        </a:cubicBezTo>
                        <a:cubicBezTo>
                          <a:pt x="3565931" y="-70166"/>
                          <a:pt x="3496702" y="4904"/>
                          <a:pt x="3695680" y="0"/>
                        </a:cubicBezTo>
                        <a:cubicBezTo>
                          <a:pt x="3894658" y="-4904"/>
                          <a:pt x="4110323" y="80872"/>
                          <a:pt x="4430225" y="0"/>
                        </a:cubicBezTo>
                        <a:cubicBezTo>
                          <a:pt x="4750128" y="-80872"/>
                          <a:pt x="4987342" y="40177"/>
                          <a:pt x="5164770" y="0"/>
                        </a:cubicBezTo>
                        <a:cubicBezTo>
                          <a:pt x="5342198" y="-40177"/>
                          <a:pt x="5467490" y="7553"/>
                          <a:pt x="5738634" y="0"/>
                        </a:cubicBezTo>
                        <a:cubicBezTo>
                          <a:pt x="6009778" y="-7553"/>
                          <a:pt x="6125462" y="69710"/>
                          <a:pt x="6473179" y="0"/>
                        </a:cubicBezTo>
                        <a:cubicBezTo>
                          <a:pt x="6820896" y="-69710"/>
                          <a:pt x="6729109" y="59089"/>
                          <a:pt x="6966701" y="0"/>
                        </a:cubicBezTo>
                        <a:cubicBezTo>
                          <a:pt x="7204293" y="-59089"/>
                          <a:pt x="7301970" y="24592"/>
                          <a:pt x="7460224" y="0"/>
                        </a:cubicBezTo>
                        <a:cubicBezTo>
                          <a:pt x="7618478" y="-24592"/>
                          <a:pt x="7917698" y="37903"/>
                          <a:pt x="8034087" y="0"/>
                        </a:cubicBezTo>
                        <a:cubicBezTo>
                          <a:pt x="8045801" y="134170"/>
                          <a:pt x="8010924" y="163449"/>
                          <a:pt x="8034087" y="294774"/>
                        </a:cubicBezTo>
                        <a:cubicBezTo>
                          <a:pt x="8057250" y="426099"/>
                          <a:pt x="8001800" y="531170"/>
                          <a:pt x="8034087" y="601579"/>
                        </a:cubicBezTo>
                        <a:cubicBezTo>
                          <a:pt x="7868064" y="670740"/>
                          <a:pt x="7513205" y="571990"/>
                          <a:pt x="7379883" y="601579"/>
                        </a:cubicBezTo>
                        <a:cubicBezTo>
                          <a:pt x="7246561" y="631168"/>
                          <a:pt x="7016337" y="581928"/>
                          <a:pt x="6806019" y="601579"/>
                        </a:cubicBezTo>
                        <a:cubicBezTo>
                          <a:pt x="6595701" y="621230"/>
                          <a:pt x="6582381" y="600514"/>
                          <a:pt x="6473179" y="601579"/>
                        </a:cubicBezTo>
                        <a:cubicBezTo>
                          <a:pt x="6363977" y="602644"/>
                          <a:pt x="6226427" y="586865"/>
                          <a:pt x="6059997" y="601579"/>
                        </a:cubicBezTo>
                        <a:cubicBezTo>
                          <a:pt x="5893567" y="616293"/>
                          <a:pt x="5494135" y="584958"/>
                          <a:pt x="5325452" y="601579"/>
                        </a:cubicBezTo>
                        <a:cubicBezTo>
                          <a:pt x="5156769" y="618200"/>
                          <a:pt x="4974392" y="581943"/>
                          <a:pt x="4751589" y="601579"/>
                        </a:cubicBezTo>
                        <a:cubicBezTo>
                          <a:pt x="4528786" y="621215"/>
                          <a:pt x="4536893" y="592795"/>
                          <a:pt x="4338407" y="601579"/>
                        </a:cubicBezTo>
                        <a:cubicBezTo>
                          <a:pt x="4139921" y="610363"/>
                          <a:pt x="4051177" y="587701"/>
                          <a:pt x="3764544" y="601579"/>
                        </a:cubicBezTo>
                        <a:cubicBezTo>
                          <a:pt x="3477911" y="615457"/>
                          <a:pt x="3542287" y="590098"/>
                          <a:pt x="3431703" y="601579"/>
                        </a:cubicBezTo>
                        <a:cubicBezTo>
                          <a:pt x="3321119" y="613060"/>
                          <a:pt x="3244949" y="590634"/>
                          <a:pt x="3098862" y="601579"/>
                        </a:cubicBezTo>
                        <a:cubicBezTo>
                          <a:pt x="2952775" y="612524"/>
                          <a:pt x="2790675" y="543708"/>
                          <a:pt x="2524999" y="601579"/>
                        </a:cubicBezTo>
                        <a:cubicBezTo>
                          <a:pt x="2259323" y="659450"/>
                          <a:pt x="2266515" y="577084"/>
                          <a:pt x="2111817" y="601579"/>
                        </a:cubicBezTo>
                        <a:cubicBezTo>
                          <a:pt x="1957119" y="626074"/>
                          <a:pt x="1769091" y="586714"/>
                          <a:pt x="1457613" y="601579"/>
                        </a:cubicBezTo>
                        <a:cubicBezTo>
                          <a:pt x="1146135" y="616444"/>
                          <a:pt x="1243773" y="582859"/>
                          <a:pt x="1044431" y="601579"/>
                        </a:cubicBezTo>
                        <a:cubicBezTo>
                          <a:pt x="845089" y="620299"/>
                          <a:pt x="348002" y="580548"/>
                          <a:pt x="0" y="601579"/>
                        </a:cubicBezTo>
                        <a:cubicBezTo>
                          <a:pt x="-26150" y="506889"/>
                          <a:pt x="16468" y="440028"/>
                          <a:pt x="0" y="318837"/>
                        </a:cubicBezTo>
                        <a:cubicBezTo>
                          <a:pt x="-16468" y="197646"/>
                          <a:pt x="34538" y="83972"/>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Rectangle 6">
            <a:extLst>
              <a:ext uri="{FF2B5EF4-FFF2-40B4-BE49-F238E27FC236}">
                <a16:creationId xmlns:a16="http://schemas.microsoft.com/office/drawing/2014/main" id="{A9249A58-CAAA-7048-A22E-2294C2F080DC}"/>
              </a:ext>
            </a:extLst>
          </p:cNvPr>
          <p:cNvSpPr/>
          <p:nvPr/>
        </p:nvSpPr>
        <p:spPr>
          <a:xfrm>
            <a:off x="872067" y="5549349"/>
            <a:ext cx="10659533" cy="729025"/>
          </a:xfrm>
          <a:prstGeom prst="rect">
            <a:avLst/>
          </a:prstGeom>
          <a:noFill/>
          <a:ln w="31750" cmpd="thinThick">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45555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Quality</a:t>
            </a:r>
            <a:r>
              <a:rPr lang="nl-NL" dirty="0"/>
              <a:t> of picture data (</a:t>
            </a:r>
            <a:r>
              <a:rPr lang="nl-NL" dirty="0" err="1"/>
              <a:t>heating</a:t>
            </a:r>
            <a:r>
              <a:rPr lang="nl-NL" dirty="0"/>
              <a:t>)</a:t>
            </a:r>
          </a:p>
        </p:txBody>
      </p:sp>
      <p:graphicFrame>
        <p:nvGraphicFramePr>
          <p:cNvPr id="4" name="Tijdelijke aanduiding voor inhoud 3"/>
          <p:cNvGraphicFramePr>
            <a:graphicFrameLocks noGrp="1"/>
          </p:cNvGraphicFramePr>
          <p:nvPr>
            <p:ph idx="1"/>
            <p:extLst/>
          </p:nvPr>
        </p:nvGraphicFramePr>
        <p:xfrm>
          <a:off x="711200" y="1371600"/>
          <a:ext cx="10047816" cy="5438983"/>
        </p:xfrm>
        <a:graphic>
          <a:graphicData uri="http://schemas.openxmlformats.org/drawingml/2006/table">
            <a:tbl>
              <a:tblPr firstRow="1" bandRow="1">
                <a:tableStyleId>{5C22544A-7EE6-4342-B048-85BDC9FD1C3A}</a:tableStyleId>
              </a:tblPr>
              <a:tblGrid>
                <a:gridCol w="4561416">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494453">
                <a:tc>
                  <a:txBody>
                    <a:bodyPr/>
                    <a:lstStyle/>
                    <a:p>
                      <a:endParaRPr lang="nl-NL" sz="2400" dirty="0"/>
                    </a:p>
                  </a:txBody>
                  <a:tcPr marL="121920" marR="121920" marT="60960" marB="60960"/>
                </a:tc>
                <a:tc>
                  <a:txBody>
                    <a:bodyPr/>
                    <a:lstStyle/>
                    <a:p>
                      <a:r>
                        <a:rPr lang="nl-NL" sz="2400" dirty="0">
                          <a:solidFill>
                            <a:schemeClr val="tx1"/>
                          </a:solidFill>
                        </a:rPr>
                        <a:t>Sample </a:t>
                      </a:r>
                      <a:r>
                        <a:rPr lang="nl-NL" sz="2400" dirty="0" err="1">
                          <a:solidFill>
                            <a:schemeClr val="tx1"/>
                          </a:solidFill>
                        </a:rPr>
                        <a:t>size</a:t>
                      </a:r>
                      <a:endParaRPr lang="nl-NL" sz="2400" dirty="0">
                        <a:solidFill>
                          <a:schemeClr val="tx1"/>
                        </a:solidFill>
                      </a:endParaRPr>
                    </a:p>
                  </a:txBody>
                  <a:tcPr marL="121920" marR="121920" marT="60960" marB="60960"/>
                </a:tc>
                <a:extLst>
                  <a:ext uri="{0D108BD9-81ED-4DB2-BD59-A6C34878D82A}">
                    <a16:rowId xmlns:a16="http://schemas.microsoft.com/office/drawing/2014/main" val="10000"/>
                  </a:ext>
                </a:extLst>
              </a:tr>
              <a:tr h="494453">
                <a:tc>
                  <a:txBody>
                    <a:bodyPr/>
                    <a:lstStyle/>
                    <a:p>
                      <a:r>
                        <a:rPr lang="nl-NL" sz="2400" dirty="0" err="1"/>
                        <a:t>Eligible</a:t>
                      </a:r>
                      <a:r>
                        <a:rPr lang="nl-NL" sz="2400" baseline="0" dirty="0"/>
                        <a:t> </a:t>
                      </a:r>
                      <a:r>
                        <a:rPr lang="nl-NL" sz="2400" baseline="0" dirty="0" err="1"/>
                        <a:t>for</a:t>
                      </a:r>
                      <a:r>
                        <a:rPr lang="nl-NL" sz="2400" baseline="0" dirty="0"/>
                        <a:t> picture</a:t>
                      </a:r>
                      <a:endParaRPr lang="nl-NL" sz="2400" dirty="0"/>
                    </a:p>
                  </a:txBody>
                  <a:tcPr marL="121920" marR="121920" marT="60960" marB="60960"/>
                </a:tc>
                <a:tc>
                  <a:txBody>
                    <a:bodyPr/>
                    <a:lstStyle/>
                    <a:p>
                      <a:r>
                        <a:rPr lang="nl-NL" sz="2400" dirty="0"/>
                        <a:t>720</a:t>
                      </a:r>
                    </a:p>
                  </a:txBody>
                  <a:tcPr marL="121920" marR="121920" marT="60960" marB="60960"/>
                </a:tc>
                <a:extLst>
                  <a:ext uri="{0D108BD9-81ED-4DB2-BD59-A6C34878D82A}">
                    <a16:rowId xmlns:a16="http://schemas.microsoft.com/office/drawing/2014/main" val="10001"/>
                  </a:ext>
                </a:extLst>
              </a:tr>
              <a:tr h="494453">
                <a:tc>
                  <a:txBody>
                    <a:bodyPr/>
                    <a:lstStyle/>
                    <a:p>
                      <a:r>
                        <a:rPr lang="nl-NL" sz="2400" dirty="0" err="1"/>
                        <a:t>Submitted</a:t>
                      </a:r>
                      <a:r>
                        <a:rPr lang="nl-NL" sz="2400" dirty="0"/>
                        <a:t> a picture</a:t>
                      </a:r>
                    </a:p>
                  </a:txBody>
                  <a:tcPr marL="121920" marR="121920" marT="60960" marB="60960"/>
                </a:tc>
                <a:tc>
                  <a:txBody>
                    <a:bodyPr/>
                    <a:lstStyle/>
                    <a:p>
                      <a:r>
                        <a:rPr lang="nl-NL" sz="2400" dirty="0"/>
                        <a:t>321    (45%)</a:t>
                      </a:r>
                    </a:p>
                  </a:txBody>
                  <a:tcPr marL="121920" marR="121920" marT="60960" marB="60960"/>
                </a:tc>
                <a:extLst>
                  <a:ext uri="{0D108BD9-81ED-4DB2-BD59-A6C34878D82A}">
                    <a16:rowId xmlns:a16="http://schemas.microsoft.com/office/drawing/2014/main" val="10002"/>
                  </a:ext>
                </a:extLst>
              </a:tr>
              <a:tr h="494453">
                <a:tc>
                  <a:txBody>
                    <a:bodyPr/>
                    <a:lstStyle/>
                    <a:p>
                      <a:r>
                        <a:rPr lang="nl-NL" sz="2400" dirty="0"/>
                        <a:t>No Privacy issues </a:t>
                      </a:r>
                      <a:r>
                        <a:rPr lang="nl-NL" sz="2400" dirty="0" err="1"/>
                        <a:t>with</a:t>
                      </a:r>
                      <a:r>
                        <a:rPr lang="nl-NL" sz="2400" baseline="0" dirty="0"/>
                        <a:t> </a:t>
                      </a:r>
                      <a:r>
                        <a:rPr lang="nl-NL" sz="2400" baseline="0" dirty="0" err="1"/>
                        <a:t>pics</a:t>
                      </a:r>
                      <a:endParaRPr lang="nl-NL" sz="2400" dirty="0"/>
                    </a:p>
                  </a:txBody>
                  <a:tcPr marL="121920" marR="121920" marT="60960" marB="60960"/>
                </a:tc>
                <a:tc>
                  <a:txBody>
                    <a:bodyPr/>
                    <a:lstStyle/>
                    <a:p>
                      <a:r>
                        <a:rPr lang="nl-NL" sz="2400" dirty="0"/>
                        <a:t>309    </a:t>
                      </a:r>
                    </a:p>
                  </a:txBody>
                  <a:tcPr marL="121920" marR="121920" marT="60960" marB="60960"/>
                </a:tc>
                <a:extLst>
                  <a:ext uri="{0D108BD9-81ED-4DB2-BD59-A6C34878D82A}">
                    <a16:rowId xmlns:a16="http://schemas.microsoft.com/office/drawing/2014/main" val="10003"/>
                  </a:ext>
                </a:extLst>
              </a:tr>
              <a:tr h="494453">
                <a:tc>
                  <a:txBody>
                    <a:bodyPr/>
                    <a:lstStyle/>
                    <a:p>
                      <a:r>
                        <a:rPr lang="nl-NL" sz="2400" dirty="0"/>
                        <a:t>In line </a:t>
                      </a:r>
                      <a:r>
                        <a:rPr lang="nl-NL" sz="2400" dirty="0" err="1"/>
                        <a:t>with</a:t>
                      </a:r>
                      <a:r>
                        <a:rPr lang="nl-NL" sz="2400" dirty="0"/>
                        <a:t> </a:t>
                      </a:r>
                      <a:r>
                        <a:rPr lang="nl-NL" sz="2400" dirty="0" err="1"/>
                        <a:t>task</a:t>
                      </a:r>
                      <a:endParaRPr lang="nl-NL" sz="2400" dirty="0"/>
                    </a:p>
                  </a:txBody>
                  <a:tcPr marL="121920" marR="121920" marT="60960" marB="60960"/>
                </a:tc>
                <a:tc>
                  <a:txBody>
                    <a:bodyPr/>
                    <a:lstStyle/>
                    <a:p>
                      <a:r>
                        <a:rPr lang="nl-NL" sz="2400" dirty="0"/>
                        <a:t>281    (88%)</a:t>
                      </a:r>
                    </a:p>
                  </a:txBody>
                  <a:tcPr marL="121920" marR="121920" marT="60960" marB="60960"/>
                </a:tc>
                <a:extLst>
                  <a:ext uri="{0D108BD9-81ED-4DB2-BD59-A6C34878D82A}">
                    <a16:rowId xmlns:a16="http://schemas.microsoft.com/office/drawing/2014/main" val="10004"/>
                  </a:ext>
                </a:extLst>
              </a:tr>
              <a:tr h="494453">
                <a:tc>
                  <a:txBody>
                    <a:bodyPr/>
                    <a:lstStyle/>
                    <a:p>
                      <a:pPr marL="0" indent="0" algn="ctr">
                        <a:buFont typeface="Arial" charset="0"/>
                        <a:buNone/>
                      </a:pPr>
                      <a:r>
                        <a:rPr lang="nl-NL" sz="2400" dirty="0"/>
                        <a:t>Info at picture:</a:t>
                      </a:r>
                    </a:p>
                  </a:txBody>
                  <a:tcPr marL="121920" marR="121920" marT="60960" marB="60960"/>
                </a:tc>
                <a:tc>
                  <a:txBody>
                    <a:bodyPr/>
                    <a:lstStyle/>
                    <a:p>
                      <a:endParaRPr lang="nl-NL" sz="2400" dirty="0"/>
                    </a:p>
                  </a:txBody>
                  <a:tcPr marL="121920" marR="121920" marT="60960" marB="60960"/>
                </a:tc>
                <a:extLst>
                  <a:ext uri="{0D108BD9-81ED-4DB2-BD59-A6C34878D82A}">
                    <a16:rowId xmlns:a16="http://schemas.microsoft.com/office/drawing/2014/main" val="10005"/>
                  </a:ext>
                </a:extLst>
              </a:tr>
              <a:tr h="494453">
                <a:tc>
                  <a:txBody>
                    <a:bodyPr/>
                    <a:lstStyle/>
                    <a:p>
                      <a:pPr marL="285750" indent="-285750">
                        <a:buFont typeface="Arial" charset="0"/>
                        <a:buChar char="•"/>
                      </a:pPr>
                      <a:r>
                        <a:rPr lang="nl-NL" sz="2400" dirty="0"/>
                        <a:t>“</a:t>
                      </a:r>
                      <a:r>
                        <a:rPr lang="nl-NL" sz="2400" dirty="0" err="1"/>
                        <a:t>good</a:t>
                      </a:r>
                      <a:r>
                        <a:rPr lang="nl-NL" sz="2400" dirty="0"/>
                        <a:t>”</a:t>
                      </a:r>
                      <a:r>
                        <a:rPr lang="nl-NL" sz="2400" baseline="0" dirty="0"/>
                        <a:t> </a:t>
                      </a:r>
                      <a:r>
                        <a:rPr lang="nl-NL" sz="2400" baseline="0" dirty="0" err="1"/>
                        <a:t>quality</a:t>
                      </a:r>
                      <a:r>
                        <a:rPr lang="nl-NL" sz="2400" baseline="0" dirty="0"/>
                        <a:t> (</a:t>
                      </a:r>
                      <a:r>
                        <a:rPr lang="nl-NL" sz="2400" baseline="0" dirty="0" err="1"/>
                        <a:t>using</a:t>
                      </a:r>
                      <a:r>
                        <a:rPr lang="nl-NL" sz="2400" baseline="0" dirty="0"/>
                        <a:t> OCR)</a:t>
                      </a:r>
                      <a:endParaRPr lang="nl-NL" sz="2400" dirty="0"/>
                    </a:p>
                  </a:txBody>
                  <a:tcPr marL="121920" marR="121920" marT="60960" marB="60960"/>
                </a:tc>
                <a:tc>
                  <a:txBody>
                    <a:bodyPr/>
                    <a:lstStyle/>
                    <a:p>
                      <a:pPr marL="285750" indent="-285750">
                        <a:buFont typeface="Arial" charset="0"/>
                        <a:buChar char="•"/>
                      </a:pPr>
                      <a:r>
                        <a:rPr lang="nl-NL" sz="2400" dirty="0"/>
                        <a:t>212</a:t>
                      </a:r>
                    </a:p>
                  </a:txBody>
                  <a:tcPr marL="121920" marR="121920" marT="60960" marB="60960"/>
                </a:tc>
                <a:extLst>
                  <a:ext uri="{0D108BD9-81ED-4DB2-BD59-A6C34878D82A}">
                    <a16:rowId xmlns:a16="http://schemas.microsoft.com/office/drawing/2014/main" val="10006"/>
                  </a:ext>
                </a:extLst>
              </a:tr>
              <a:tr h="494453">
                <a:tc>
                  <a:txBody>
                    <a:bodyPr/>
                    <a:lstStyle/>
                    <a:p>
                      <a:pPr marL="285750" indent="-285750">
                        <a:buFont typeface="Arial" charset="0"/>
                        <a:buChar char="•"/>
                      </a:pPr>
                      <a:r>
                        <a:rPr lang="nl-NL" sz="2400" dirty="0" err="1"/>
                        <a:t>Partly</a:t>
                      </a:r>
                      <a:r>
                        <a:rPr lang="nl-NL" sz="2400" dirty="0"/>
                        <a:t> </a:t>
                      </a:r>
                      <a:r>
                        <a:rPr lang="nl-NL" sz="2400" dirty="0" err="1"/>
                        <a:t>usable</a:t>
                      </a:r>
                      <a:endParaRPr lang="nl-NL" sz="2400" dirty="0"/>
                    </a:p>
                  </a:txBody>
                  <a:tcPr marL="121920" marR="121920" marT="60960" marB="60960"/>
                </a:tc>
                <a:tc>
                  <a:txBody>
                    <a:bodyPr/>
                    <a:lstStyle/>
                    <a:p>
                      <a:pPr marL="285750" indent="-285750">
                        <a:buFont typeface="Arial" charset="0"/>
                        <a:buChar char="•"/>
                      </a:pPr>
                      <a:r>
                        <a:rPr lang="nl-NL" sz="2400" dirty="0"/>
                        <a:t>67</a:t>
                      </a:r>
                    </a:p>
                  </a:txBody>
                  <a:tcPr marL="121920" marR="121920" marT="60960" marB="60960"/>
                </a:tc>
                <a:extLst>
                  <a:ext uri="{0D108BD9-81ED-4DB2-BD59-A6C34878D82A}">
                    <a16:rowId xmlns:a16="http://schemas.microsoft.com/office/drawing/2014/main" val="10007"/>
                  </a:ext>
                </a:extLst>
              </a:tr>
              <a:tr h="494453">
                <a:tc>
                  <a:txBody>
                    <a:bodyPr/>
                    <a:lstStyle/>
                    <a:p>
                      <a:pPr marL="285750" indent="-285750">
                        <a:buFont typeface="Arial" charset="0"/>
                        <a:buChar char="•"/>
                      </a:pPr>
                      <a:r>
                        <a:rPr lang="nl-NL" sz="2400" dirty="0" err="1"/>
                        <a:t>unusable</a:t>
                      </a:r>
                      <a:endParaRPr lang="nl-NL" sz="2400" dirty="0"/>
                    </a:p>
                  </a:txBody>
                  <a:tcPr marL="121920" marR="121920" marT="60960" marB="60960"/>
                </a:tc>
                <a:tc>
                  <a:txBody>
                    <a:bodyPr/>
                    <a:lstStyle/>
                    <a:p>
                      <a:pPr marL="285750" indent="-285750">
                        <a:buFont typeface="Arial" charset="0"/>
                        <a:buChar char="•"/>
                      </a:pPr>
                      <a:r>
                        <a:rPr lang="nl-NL" sz="2400" dirty="0"/>
                        <a:t>2</a:t>
                      </a:r>
                    </a:p>
                  </a:txBody>
                  <a:tcPr marL="121920" marR="121920" marT="60960" marB="60960"/>
                </a:tc>
                <a:extLst>
                  <a:ext uri="{0D108BD9-81ED-4DB2-BD59-A6C34878D82A}">
                    <a16:rowId xmlns:a16="http://schemas.microsoft.com/office/drawing/2014/main" val="10008"/>
                  </a:ext>
                </a:extLst>
              </a:tr>
              <a:tr h="494453">
                <a:tc>
                  <a:txBody>
                    <a:bodyPr/>
                    <a:lstStyle/>
                    <a:p>
                      <a:r>
                        <a:rPr lang="nl-NL" sz="2400" dirty="0"/>
                        <a:t>Extract </a:t>
                      </a:r>
                      <a:r>
                        <a:rPr lang="nl-NL" sz="2400" dirty="0" err="1"/>
                        <a:t>good</a:t>
                      </a:r>
                      <a:r>
                        <a:rPr lang="nl-NL" sz="2400" baseline="0" dirty="0"/>
                        <a:t> info (</a:t>
                      </a:r>
                      <a:r>
                        <a:rPr lang="nl-NL" sz="2400" baseline="0" dirty="0" err="1"/>
                        <a:t>brand+type</a:t>
                      </a:r>
                      <a:r>
                        <a:rPr lang="nl-NL" sz="2400" baseline="0" dirty="0"/>
                        <a:t>)</a:t>
                      </a:r>
                      <a:endParaRPr lang="nl-NL" sz="2400" dirty="0"/>
                    </a:p>
                  </a:txBody>
                  <a:tcPr marL="121920" marR="121920" marT="60960" marB="60960"/>
                </a:tc>
                <a:tc>
                  <a:txBody>
                    <a:bodyPr/>
                    <a:lstStyle/>
                    <a:p>
                      <a:r>
                        <a:rPr lang="nl-NL" sz="2400" dirty="0"/>
                        <a:t>142    (</a:t>
                      </a:r>
                      <a:r>
                        <a:rPr lang="nl-NL" sz="2400" dirty="0">
                          <a:solidFill>
                            <a:srgbClr val="FF0000"/>
                          </a:solidFill>
                        </a:rPr>
                        <a:t>44% of pictures,</a:t>
                      </a:r>
                      <a:r>
                        <a:rPr lang="nl-NL" sz="2400" baseline="0" dirty="0">
                          <a:solidFill>
                            <a:srgbClr val="FF0000"/>
                          </a:solidFill>
                        </a:rPr>
                        <a:t> 20% overall</a:t>
                      </a:r>
                      <a:r>
                        <a:rPr lang="nl-NL" sz="2400" baseline="0" dirty="0"/>
                        <a:t>)</a:t>
                      </a:r>
                      <a:endParaRPr lang="nl-NL" sz="2400" dirty="0"/>
                    </a:p>
                  </a:txBody>
                  <a:tcPr marL="121920" marR="121920" marT="60960" marB="60960"/>
                </a:tc>
                <a:extLst>
                  <a:ext uri="{0D108BD9-81ED-4DB2-BD59-A6C34878D82A}">
                    <a16:rowId xmlns:a16="http://schemas.microsoft.com/office/drawing/2014/main" val="10009"/>
                  </a:ext>
                </a:extLst>
              </a:tr>
              <a:tr h="494453">
                <a:tc>
                  <a:txBody>
                    <a:bodyPr/>
                    <a:lstStyle/>
                    <a:p>
                      <a:r>
                        <a:rPr lang="nl-NL" sz="2400" dirty="0"/>
                        <a:t>+ </a:t>
                      </a:r>
                      <a:r>
                        <a:rPr lang="nl-NL" sz="2400" dirty="0" err="1"/>
                        <a:t>only</a:t>
                      </a:r>
                      <a:r>
                        <a:rPr lang="nl-NL" sz="2400" dirty="0"/>
                        <a:t> brand</a:t>
                      </a:r>
                    </a:p>
                  </a:txBody>
                  <a:tcPr marL="121920" marR="121920" marT="60960" marB="60960"/>
                </a:tc>
                <a:tc>
                  <a:txBody>
                    <a:bodyPr/>
                    <a:lstStyle/>
                    <a:p>
                      <a:r>
                        <a:rPr lang="nl-NL" sz="2400" dirty="0"/>
                        <a:t>243 </a:t>
                      </a:r>
                      <a:r>
                        <a:rPr lang="nl-NL" sz="2400" baseline="0" dirty="0"/>
                        <a:t>   (</a:t>
                      </a:r>
                      <a:r>
                        <a:rPr lang="nl-NL" sz="2400" baseline="0" dirty="0">
                          <a:solidFill>
                            <a:srgbClr val="FF0000"/>
                          </a:solidFill>
                        </a:rPr>
                        <a:t>76% of pictures, 34% overall</a:t>
                      </a:r>
                      <a:r>
                        <a:rPr lang="nl-NL" sz="2400" baseline="0" dirty="0"/>
                        <a:t>)</a:t>
                      </a:r>
                      <a:endParaRPr lang="nl-NL" sz="2400" dirty="0"/>
                    </a:p>
                  </a:txBody>
                  <a:tcPr marL="121920" marR="121920" marT="60960" marB="60960"/>
                </a:tc>
                <a:extLst>
                  <a:ext uri="{0D108BD9-81ED-4DB2-BD59-A6C34878D82A}">
                    <a16:rowId xmlns:a16="http://schemas.microsoft.com/office/drawing/2014/main" val="10010"/>
                  </a:ext>
                </a:extLst>
              </a:tr>
            </a:tbl>
          </a:graphicData>
        </a:graphic>
      </p:graphicFrame>
      <p:sp>
        <p:nvSpPr>
          <p:cNvPr id="3" name="Rechthoek 2"/>
          <p:cNvSpPr/>
          <p:nvPr/>
        </p:nvSpPr>
        <p:spPr bwMode="auto">
          <a:xfrm>
            <a:off x="711200" y="6273800"/>
            <a:ext cx="10058400" cy="5842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defTabSz="1219170" eaLnBrk="1" hangingPunct="1"/>
            <a:endParaRPr lang="nl-NL" sz="2400">
              <a:latin typeface="Tahoma" pitchFamily="34" charset="0"/>
            </a:endParaRPr>
          </a:p>
        </p:txBody>
      </p:sp>
    </p:spTree>
    <p:extLst>
      <p:ext uri="{BB962C8B-B14F-4D97-AF65-F5344CB8AC3E}">
        <p14:creationId xmlns:p14="http://schemas.microsoft.com/office/powerpoint/2010/main" val="157241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grpId="0" nodeType="clickEffect">
                                  <p:stCondLst>
                                    <p:cond delay="0"/>
                                  </p:stCondLst>
                                  <p:childTnLst>
                                    <p:animEffect transition="out" filter="strips(down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Quality</a:t>
            </a:r>
            <a:r>
              <a:rPr lang="nl-NL" dirty="0"/>
              <a:t> of </a:t>
            </a:r>
            <a:r>
              <a:rPr lang="nl-NL" dirty="0" err="1"/>
              <a:t>text</a:t>
            </a:r>
            <a:r>
              <a:rPr lang="nl-NL" dirty="0"/>
              <a:t> data (</a:t>
            </a:r>
            <a:r>
              <a:rPr lang="nl-NL" dirty="0" err="1"/>
              <a:t>heating</a:t>
            </a:r>
            <a:r>
              <a:rPr lang="nl-NL" dirty="0"/>
              <a:t>)</a:t>
            </a:r>
          </a:p>
        </p:txBody>
      </p:sp>
      <p:graphicFrame>
        <p:nvGraphicFramePr>
          <p:cNvPr id="4" name="Tijdelijke aanduiding voor inhoud 3"/>
          <p:cNvGraphicFramePr>
            <a:graphicFrameLocks noGrp="1"/>
          </p:cNvGraphicFramePr>
          <p:nvPr>
            <p:ph idx="1"/>
            <p:extLst/>
          </p:nvPr>
        </p:nvGraphicFramePr>
        <p:xfrm>
          <a:off x="711200" y="1600200"/>
          <a:ext cx="10047816" cy="2966718"/>
        </p:xfrm>
        <a:graphic>
          <a:graphicData uri="http://schemas.openxmlformats.org/drawingml/2006/table">
            <a:tbl>
              <a:tblPr firstRow="1" bandRow="1">
                <a:tableStyleId>{5C22544A-7EE6-4342-B048-85BDC9FD1C3A}</a:tableStyleId>
              </a:tblPr>
              <a:tblGrid>
                <a:gridCol w="5023908">
                  <a:extLst>
                    <a:ext uri="{9D8B030D-6E8A-4147-A177-3AD203B41FA5}">
                      <a16:colId xmlns:a16="http://schemas.microsoft.com/office/drawing/2014/main" val="20000"/>
                    </a:ext>
                  </a:extLst>
                </a:gridCol>
                <a:gridCol w="5023908">
                  <a:extLst>
                    <a:ext uri="{9D8B030D-6E8A-4147-A177-3AD203B41FA5}">
                      <a16:colId xmlns:a16="http://schemas.microsoft.com/office/drawing/2014/main" val="20001"/>
                    </a:ext>
                  </a:extLst>
                </a:gridCol>
              </a:tblGrid>
              <a:tr h="494453">
                <a:tc>
                  <a:txBody>
                    <a:bodyPr/>
                    <a:lstStyle/>
                    <a:p>
                      <a:endParaRPr lang="nl-NL" sz="2400" dirty="0"/>
                    </a:p>
                  </a:txBody>
                  <a:tcPr marL="121920" marR="121920" marT="60960" marB="60960"/>
                </a:tc>
                <a:tc>
                  <a:txBody>
                    <a:bodyPr/>
                    <a:lstStyle/>
                    <a:p>
                      <a:r>
                        <a:rPr lang="nl-NL" sz="2400" dirty="0">
                          <a:solidFill>
                            <a:schemeClr val="tx1"/>
                          </a:solidFill>
                        </a:rPr>
                        <a:t>Sample </a:t>
                      </a:r>
                      <a:r>
                        <a:rPr lang="nl-NL" sz="2400" dirty="0" err="1">
                          <a:solidFill>
                            <a:schemeClr val="tx1"/>
                          </a:solidFill>
                        </a:rPr>
                        <a:t>size</a:t>
                      </a:r>
                      <a:endParaRPr lang="nl-NL" sz="2400" dirty="0">
                        <a:solidFill>
                          <a:schemeClr val="tx1"/>
                        </a:solidFill>
                      </a:endParaRPr>
                    </a:p>
                  </a:txBody>
                  <a:tcPr marL="121920" marR="121920" marT="60960" marB="60960"/>
                </a:tc>
                <a:extLst>
                  <a:ext uri="{0D108BD9-81ED-4DB2-BD59-A6C34878D82A}">
                    <a16:rowId xmlns:a16="http://schemas.microsoft.com/office/drawing/2014/main" val="10000"/>
                  </a:ext>
                </a:extLst>
              </a:tr>
              <a:tr h="494453">
                <a:tc>
                  <a:txBody>
                    <a:bodyPr/>
                    <a:lstStyle/>
                    <a:p>
                      <a:r>
                        <a:rPr lang="nl-NL" sz="2400" dirty="0" err="1"/>
                        <a:t>Eligible</a:t>
                      </a:r>
                      <a:r>
                        <a:rPr lang="nl-NL" sz="2400" baseline="0" dirty="0"/>
                        <a:t> </a:t>
                      </a:r>
                      <a:r>
                        <a:rPr lang="nl-NL" sz="2400" baseline="0" dirty="0" err="1"/>
                        <a:t>for</a:t>
                      </a:r>
                      <a:r>
                        <a:rPr lang="nl-NL" sz="2400" baseline="0" dirty="0"/>
                        <a:t> </a:t>
                      </a:r>
                      <a:r>
                        <a:rPr lang="nl-NL" sz="2400" baseline="0" dirty="0" err="1"/>
                        <a:t>text</a:t>
                      </a:r>
                      <a:endParaRPr lang="nl-NL" sz="2400" dirty="0"/>
                    </a:p>
                  </a:txBody>
                  <a:tcPr marL="121920" marR="121920" marT="60960" marB="60960"/>
                </a:tc>
                <a:tc>
                  <a:txBody>
                    <a:bodyPr/>
                    <a:lstStyle/>
                    <a:p>
                      <a:r>
                        <a:rPr lang="nl-NL" sz="2400" dirty="0"/>
                        <a:t>953</a:t>
                      </a:r>
                    </a:p>
                  </a:txBody>
                  <a:tcPr marL="121920" marR="121920" marT="60960" marB="60960"/>
                </a:tc>
                <a:extLst>
                  <a:ext uri="{0D108BD9-81ED-4DB2-BD59-A6C34878D82A}">
                    <a16:rowId xmlns:a16="http://schemas.microsoft.com/office/drawing/2014/main" val="10001"/>
                  </a:ext>
                </a:extLst>
              </a:tr>
              <a:tr h="494453">
                <a:tc>
                  <a:txBody>
                    <a:bodyPr/>
                    <a:lstStyle/>
                    <a:p>
                      <a:r>
                        <a:rPr lang="nl-NL" sz="2400" dirty="0" err="1"/>
                        <a:t>Provided</a:t>
                      </a:r>
                      <a:r>
                        <a:rPr lang="nl-NL" sz="2400" dirty="0"/>
                        <a:t> </a:t>
                      </a:r>
                      <a:r>
                        <a:rPr lang="nl-NL" sz="2400" dirty="0" err="1"/>
                        <a:t>text</a:t>
                      </a:r>
                      <a:endParaRPr lang="nl-NL" sz="2400" dirty="0"/>
                    </a:p>
                  </a:txBody>
                  <a:tcPr marL="121920" marR="121920" marT="60960" marB="60960"/>
                </a:tc>
                <a:tc>
                  <a:txBody>
                    <a:bodyPr/>
                    <a:lstStyle/>
                    <a:p>
                      <a:r>
                        <a:rPr lang="nl-NL" sz="2400" dirty="0"/>
                        <a:t>489</a:t>
                      </a:r>
                    </a:p>
                  </a:txBody>
                  <a:tcPr marL="121920" marR="121920" marT="60960" marB="60960"/>
                </a:tc>
                <a:extLst>
                  <a:ext uri="{0D108BD9-81ED-4DB2-BD59-A6C34878D82A}">
                    <a16:rowId xmlns:a16="http://schemas.microsoft.com/office/drawing/2014/main" val="10002"/>
                  </a:ext>
                </a:extLst>
              </a:tr>
              <a:tr h="494453">
                <a:tc>
                  <a:txBody>
                    <a:bodyPr/>
                    <a:lstStyle/>
                    <a:p>
                      <a:r>
                        <a:rPr lang="nl-NL" sz="2400" dirty="0"/>
                        <a:t>-</a:t>
                      </a:r>
                      <a:r>
                        <a:rPr lang="nl-NL" sz="2400" baseline="0" dirty="0"/>
                        <a:t> </a:t>
                      </a:r>
                      <a:r>
                        <a:rPr lang="nl-NL" sz="2400" baseline="0" dirty="0" err="1"/>
                        <a:t>U</a:t>
                      </a:r>
                      <a:r>
                        <a:rPr lang="nl-NL" sz="2400" dirty="0" err="1"/>
                        <a:t>ninformative</a:t>
                      </a:r>
                      <a:endParaRPr lang="nl-NL" sz="2400" dirty="0"/>
                    </a:p>
                  </a:txBody>
                  <a:tcPr marL="121920" marR="121920" marT="60960" marB="60960"/>
                </a:tc>
                <a:tc>
                  <a:txBody>
                    <a:bodyPr/>
                    <a:lstStyle/>
                    <a:p>
                      <a:r>
                        <a:rPr lang="nl-NL" sz="2400" dirty="0"/>
                        <a:t>104</a:t>
                      </a:r>
                    </a:p>
                  </a:txBody>
                  <a:tcPr marL="121920" marR="121920" marT="60960" marB="60960"/>
                </a:tc>
                <a:extLst>
                  <a:ext uri="{0D108BD9-81ED-4DB2-BD59-A6C34878D82A}">
                    <a16:rowId xmlns:a16="http://schemas.microsoft.com/office/drawing/2014/main" val="10003"/>
                  </a:ext>
                </a:extLst>
              </a:tr>
              <a:tr h="494453">
                <a:tc>
                  <a:txBody>
                    <a:bodyPr/>
                    <a:lstStyle/>
                    <a:p>
                      <a:r>
                        <a:rPr lang="nl-NL" sz="2400" dirty="0"/>
                        <a:t>- Brand</a:t>
                      </a:r>
                      <a:r>
                        <a:rPr lang="nl-NL" sz="2400" baseline="0" dirty="0"/>
                        <a:t> + type</a:t>
                      </a:r>
                      <a:endParaRPr lang="nl-NL" sz="2400" dirty="0"/>
                    </a:p>
                  </a:txBody>
                  <a:tcPr marL="121920" marR="121920" marT="60960" marB="60960"/>
                </a:tc>
                <a:tc>
                  <a:txBody>
                    <a:bodyPr/>
                    <a:lstStyle/>
                    <a:p>
                      <a:r>
                        <a:rPr lang="nl-NL" sz="2400" dirty="0"/>
                        <a:t>142 </a:t>
                      </a:r>
                      <a:r>
                        <a:rPr lang="nl-NL" sz="2400" dirty="0">
                          <a:solidFill>
                            <a:schemeClr val="tx1"/>
                          </a:solidFill>
                        </a:rPr>
                        <a:t>(</a:t>
                      </a:r>
                      <a:r>
                        <a:rPr lang="nl-NL" sz="2400" dirty="0">
                          <a:solidFill>
                            <a:srgbClr val="FF0000"/>
                          </a:solidFill>
                        </a:rPr>
                        <a:t>29% of </a:t>
                      </a:r>
                      <a:r>
                        <a:rPr lang="nl-NL" sz="2400" dirty="0" err="1">
                          <a:solidFill>
                            <a:srgbClr val="FF0000"/>
                          </a:solidFill>
                        </a:rPr>
                        <a:t>texts</a:t>
                      </a:r>
                      <a:r>
                        <a:rPr lang="nl-NL" sz="2400" dirty="0">
                          <a:solidFill>
                            <a:srgbClr val="FF0000"/>
                          </a:solidFill>
                        </a:rPr>
                        <a:t>,</a:t>
                      </a:r>
                      <a:r>
                        <a:rPr lang="nl-NL" sz="2400" baseline="0" dirty="0">
                          <a:solidFill>
                            <a:srgbClr val="FF0000"/>
                          </a:solidFill>
                        </a:rPr>
                        <a:t> 15% overall</a:t>
                      </a:r>
                      <a:r>
                        <a:rPr lang="nl-NL" sz="2400" dirty="0">
                          <a:solidFill>
                            <a:schemeClr val="tx1"/>
                          </a:solidFill>
                        </a:rPr>
                        <a:t>)</a:t>
                      </a:r>
                    </a:p>
                  </a:txBody>
                  <a:tcPr marL="121920" marR="121920" marT="60960" marB="60960"/>
                </a:tc>
                <a:extLst>
                  <a:ext uri="{0D108BD9-81ED-4DB2-BD59-A6C34878D82A}">
                    <a16:rowId xmlns:a16="http://schemas.microsoft.com/office/drawing/2014/main" val="10004"/>
                  </a:ext>
                </a:extLst>
              </a:tr>
              <a:tr h="494453">
                <a:tc>
                  <a:txBody>
                    <a:bodyPr/>
                    <a:lstStyle/>
                    <a:p>
                      <a:r>
                        <a:rPr lang="nl-NL" sz="2400" dirty="0"/>
                        <a:t>- </a:t>
                      </a:r>
                      <a:r>
                        <a:rPr lang="nl-NL" sz="2400" dirty="0" err="1"/>
                        <a:t>Only</a:t>
                      </a:r>
                      <a:r>
                        <a:rPr lang="nl-NL" sz="2400" dirty="0"/>
                        <a:t> brand</a:t>
                      </a:r>
                    </a:p>
                  </a:txBody>
                  <a:tcPr marL="121920" marR="121920" marT="60960" marB="60960"/>
                </a:tc>
                <a:tc>
                  <a:txBody>
                    <a:bodyPr/>
                    <a:lstStyle/>
                    <a:p>
                      <a:r>
                        <a:rPr lang="nl-NL" sz="2400" dirty="0"/>
                        <a:t>243 (</a:t>
                      </a:r>
                      <a:r>
                        <a:rPr lang="nl-NL" sz="2400" dirty="0">
                          <a:solidFill>
                            <a:srgbClr val="FF0000"/>
                          </a:solidFill>
                        </a:rPr>
                        <a:t>50% of </a:t>
                      </a:r>
                      <a:r>
                        <a:rPr lang="nl-NL" sz="2400" dirty="0" err="1">
                          <a:solidFill>
                            <a:srgbClr val="FF0000"/>
                          </a:solidFill>
                        </a:rPr>
                        <a:t>texts</a:t>
                      </a:r>
                      <a:r>
                        <a:rPr lang="nl-NL" sz="2400" dirty="0">
                          <a:solidFill>
                            <a:srgbClr val="FF0000"/>
                          </a:solidFill>
                        </a:rPr>
                        <a:t>,</a:t>
                      </a:r>
                      <a:r>
                        <a:rPr lang="nl-NL" sz="2400" baseline="0" dirty="0">
                          <a:solidFill>
                            <a:srgbClr val="FF0000"/>
                          </a:solidFill>
                        </a:rPr>
                        <a:t> 25% overall</a:t>
                      </a:r>
                      <a:r>
                        <a:rPr lang="nl-NL" sz="2400" baseline="0" dirty="0"/>
                        <a:t>)</a:t>
                      </a:r>
                      <a:endParaRPr lang="nl-NL" sz="2400" dirty="0"/>
                    </a:p>
                  </a:txBody>
                  <a:tcPr marL="121920" marR="121920" marT="60960" marB="60960"/>
                </a:tc>
                <a:extLst>
                  <a:ext uri="{0D108BD9-81ED-4DB2-BD59-A6C34878D82A}">
                    <a16:rowId xmlns:a16="http://schemas.microsoft.com/office/drawing/2014/main" val="10005"/>
                  </a:ext>
                </a:extLst>
              </a:tr>
            </a:tbl>
          </a:graphicData>
        </a:graphic>
      </p:graphicFrame>
      <p:sp>
        <p:nvSpPr>
          <p:cNvPr id="5" name="Rechthoek 4"/>
          <p:cNvSpPr/>
          <p:nvPr/>
        </p:nvSpPr>
        <p:spPr bwMode="auto">
          <a:xfrm>
            <a:off x="711200" y="4038600"/>
            <a:ext cx="10058400" cy="5842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defTabSz="1219170" eaLnBrk="1" hangingPunct="1"/>
            <a:endParaRPr lang="nl-NL" sz="2400">
              <a:latin typeface="Tahoma" pitchFamily="34" charset="0"/>
            </a:endParaRPr>
          </a:p>
        </p:txBody>
      </p:sp>
    </p:spTree>
    <p:extLst>
      <p:ext uri="{BB962C8B-B14F-4D97-AF65-F5344CB8AC3E}">
        <p14:creationId xmlns:p14="http://schemas.microsoft.com/office/powerpoint/2010/main" val="325764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grpId="0" nodeType="clickEffect">
                                  <p:stCondLst>
                                    <p:cond delay="0"/>
                                  </p:stCondLst>
                                  <p:childTnLst>
                                    <p:animEffect transition="out" filter="strips(downLef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3E237834-9821-1447-979C-033DA214B501}"/>
              </a:ext>
            </a:extLst>
          </p:cNvPr>
          <p:cNvSpPr>
            <a:spLocks noGrp="1" noChangeArrowheads="1"/>
          </p:cNvSpPr>
          <p:nvPr>
            <p:ph type="title"/>
          </p:nvPr>
        </p:nvSpPr>
        <p:spPr/>
        <p:txBody>
          <a:bodyPr/>
          <a:lstStyle/>
          <a:p>
            <a:pPr eaLnBrk="1" hangingPunct="1"/>
            <a:r>
              <a:rPr lang="nl-NL" altLang="nl-NL"/>
              <a:t>Administrative data</a:t>
            </a:r>
          </a:p>
        </p:txBody>
      </p:sp>
      <p:sp>
        <p:nvSpPr>
          <p:cNvPr id="3" name="Content Placeholder 2">
            <a:extLst>
              <a:ext uri="{FF2B5EF4-FFF2-40B4-BE49-F238E27FC236}">
                <a16:creationId xmlns:a16="http://schemas.microsoft.com/office/drawing/2014/main" id="{5FE9FB91-AEE4-394A-A086-8B223B938BCE}"/>
              </a:ext>
            </a:extLst>
          </p:cNvPr>
          <p:cNvSpPr>
            <a:spLocks noGrp="1"/>
          </p:cNvSpPr>
          <p:nvPr>
            <p:ph idx="1"/>
          </p:nvPr>
        </p:nvSpPr>
        <p:spPr>
          <a:xfrm>
            <a:off x="838200" y="1530350"/>
            <a:ext cx="8831263" cy="4962525"/>
          </a:xfrm>
        </p:spPr>
        <p:txBody>
          <a:bodyPr rtlCol="0">
            <a:normAutofit fontScale="92500" lnSpcReduction="10000"/>
          </a:bodyPr>
          <a:lstStyle/>
          <a:p>
            <a:pPr eaLnBrk="1" fontAlgn="auto" hangingPunct="1">
              <a:spcAft>
                <a:spcPts val="0"/>
              </a:spcAft>
              <a:defRPr/>
            </a:pPr>
            <a:r>
              <a:rPr lang="nl-NL" dirty="0" err="1"/>
              <a:t>Statistics</a:t>
            </a:r>
            <a:r>
              <a:rPr lang="nl-NL" dirty="0"/>
              <a:t> Netherlands</a:t>
            </a:r>
          </a:p>
          <a:p>
            <a:pPr eaLnBrk="1" fontAlgn="auto" hangingPunct="1">
              <a:spcAft>
                <a:spcPts val="0"/>
              </a:spcAft>
              <a:defRPr/>
            </a:pPr>
            <a:r>
              <a:rPr lang="nl-NL" dirty="0"/>
              <a:t>Business </a:t>
            </a:r>
            <a:r>
              <a:rPr lang="nl-NL" dirty="0" err="1"/>
              <a:t>administration</a:t>
            </a:r>
            <a:endParaRPr lang="nl-NL" dirty="0"/>
          </a:p>
          <a:p>
            <a:pPr eaLnBrk="1" fontAlgn="auto" hangingPunct="1">
              <a:spcAft>
                <a:spcPts val="0"/>
              </a:spcAft>
              <a:defRPr/>
            </a:pPr>
            <a:r>
              <a:rPr lang="nl-NL" dirty="0"/>
              <a:t>Market data</a:t>
            </a:r>
          </a:p>
          <a:p>
            <a:pPr eaLnBrk="1" fontAlgn="auto" hangingPunct="1">
              <a:spcAft>
                <a:spcPts val="0"/>
              </a:spcAft>
              <a:defRPr/>
            </a:pPr>
            <a:r>
              <a:rPr lang="nl-NL" dirty="0"/>
              <a:t>Pros</a:t>
            </a:r>
          </a:p>
          <a:p>
            <a:pPr marL="914400" lvl="1" indent="-457200" eaLnBrk="1" fontAlgn="auto" hangingPunct="1">
              <a:spcAft>
                <a:spcPts val="0"/>
              </a:spcAft>
              <a:buFontTx/>
              <a:buAutoNum type="arabicPeriod"/>
              <a:defRPr/>
            </a:pPr>
            <a:r>
              <a:rPr lang="nl-NL" dirty="0" err="1"/>
              <a:t>Accuracy</a:t>
            </a:r>
            <a:r>
              <a:rPr lang="nl-NL" dirty="0"/>
              <a:t> (?)</a:t>
            </a:r>
          </a:p>
          <a:p>
            <a:pPr marL="914400" lvl="1" indent="-457200" eaLnBrk="1" fontAlgn="auto" hangingPunct="1">
              <a:spcAft>
                <a:spcPts val="0"/>
              </a:spcAft>
              <a:buFontTx/>
              <a:buAutoNum type="arabicPeriod"/>
              <a:defRPr/>
            </a:pPr>
            <a:r>
              <a:rPr lang="nl-NL" dirty="0" err="1"/>
              <a:t>Costs</a:t>
            </a:r>
            <a:r>
              <a:rPr lang="nl-NL" dirty="0"/>
              <a:t> (?)</a:t>
            </a:r>
          </a:p>
          <a:p>
            <a:pPr marL="914400" lvl="1" indent="-457200" eaLnBrk="1" fontAlgn="auto" hangingPunct="1">
              <a:spcAft>
                <a:spcPts val="0"/>
              </a:spcAft>
              <a:buFontTx/>
              <a:buAutoNum type="arabicPeriod"/>
              <a:defRPr/>
            </a:pPr>
            <a:r>
              <a:rPr lang="nl-NL" dirty="0"/>
              <a:t>Speed (?)</a:t>
            </a:r>
          </a:p>
          <a:p>
            <a:pPr eaLnBrk="1" fontAlgn="auto" hangingPunct="1">
              <a:spcAft>
                <a:spcPts val="0"/>
              </a:spcAft>
              <a:defRPr/>
            </a:pPr>
            <a:r>
              <a:rPr lang="nl-NL" dirty="0" err="1"/>
              <a:t>Cons</a:t>
            </a:r>
            <a:endParaRPr lang="nl-NL" dirty="0"/>
          </a:p>
          <a:p>
            <a:pPr marL="838200" lvl="1" indent="-381000" eaLnBrk="1" fontAlgn="auto" hangingPunct="1">
              <a:spcAft>
                <a:spcPts val="0"/>
              </a:spcAft>
              <a:buFont typeface="Monotype Sorts" pitchFamily="2" charset="2"/>
              <a:buAutoNum type="arabicPeriod"/>
              <a:defRPr/>
            </a:pPr>
            <a:r>
              <a:rPr lang="nl-NL" altLang="nl-NL" dirty="0"/>
              <a:t>Missing data?</a:t>
            </a:r>
          </a:p>
          <a:p>
            <a:pPr marL="838200" lvl="1" indent="-381000" eaLnBrk="1" fontAlgn="auto" hangingPunct="1">
              <a:spcAft>
                <a:spcPts val="0"/>
              </a:spcAft>
              <a:buFont typeface="Monotype Sorts" pitchFamily="2" charset="2"/>
              <a:buAutoNum type="arabicPeriod"/>
              <a:defRPr/>
            </a:pPr>
            <a:r>
              <a:rPr lang="nl-NL" altLang="nl-NL" dirty="0" err="1"/>
              <a:t>Reliability</a:t>
            </a:r>
            <a:r>
              <a:rPr lang="nl-NL" altLang="nl-NL" dirty="0"/>
              <a:t>: data </a:t>
            </a:r>
            <a:r>
              <a:rPr lang="nl-NL" altLang="nl-NL" dirty="0" err="1"/>
              <a:t>collection</a:t>
            </a:r>
            <a:r>
              <a:rPr lang="nl-NL" altLang="nl-NL" dirty="0"/>
              <a:t> </a:t>
            </a:r>
            <a:r>
              <a:rPr lang="nl-NL" altLang="nl-NL" dirty="0" err="1"/>
              <a:t>and</a:t>
            </a:r>
            <a:r>
              <a:rPr lang="nl-NL" altLang="nl-NL" dirty="0"/>
              <a:t> </a:t>
            </a:r>
            <a:r>
              <a:rPr lang="nl-NL" altLang="nl-NL" dirty="0" err="1"/>
              <a:t>definitions</a:t>
            </a:r>
            <a:r>
              <a:rPr lang="nl-NL" altLang="nl-NL" dirty="0"/>
              <a:t> the </a:t>
            </a:r>
            <a:r>
              <a:rPr lang="nl-NL" altLang="nl-NL" dirty="0" err="1"/>
              <a:t>same</a:t>
            </a:r>
            <a:r>
              <a:rPr lang="nl-NL" altLang="nl-NL" dirty="0"/>
              <a:t>?</a:t>
            </a:r>
          </a:p>
          <a:p>
            <a:pPr marL="838200" lvl="1" indent="-381000" eaLnBrk="1" fontAlgn="auto" hangingPunct="1">
              <a:spcAft>
                <a:spcPts val="0"/>
              </a:spcAft>
              <a:buFont typeface="Monotype Sorts" pitchFamily="2" charset="2"/>
              <a:buAutoNum type="arabicPeriod"/>
              <a:defRPr/>
            </a:pPr>
            <a:r>
              <a:rPr lang="nl-NL" altLang="nl-NL" dirty="0" err="1"/>
              <a:t>Validity</a:t>
            </a:r>
            <a:r>
              <a:rPr lang="nl-NL" altLang="nl-NL" dirty="0"/>
              <a:t>: </a:t>
            </a:r>
          </a:p>
          <a:p>
            <a:pPr marL="1238250" lvl="2" indent="-381000" eaLnBrk="1" fontAlgn="auto" hangingPunct="1">
              <a:spcAft>
                <a:spcPts val="0"/>
              </a:spcAft>
              <a:defRPr/>
            </a:pPr>
            <a:r>
              <a:rPr lang="nl-NL" altLang="nl-NL" dirty="0"/>
              <a:t>Are </a:t>
            </a:r>
            <a:r>
              <a:rPr lang="nl-NL" altLang="nl-NL" dirty="0" err="1"/>
              <a:t>they</a:t>
            </a:r>
            <a:r>
              <a:rPr lang="nl-NL" altLang="nl-NL" dirty="0"/>
              <a:t> </a:t>
            </a:r>
            <a:r>
              <a:rPr lang="nl-NL" altLang="nl-NL" dirty="0" err="1"/>
              <a:t>measuring</a:t>
            </a:r>
            <a:r>
              <a:rPr lang="nl-NL" altLang="nl-NL" dirty="0"/>
              <a:t> </a:t>
            </a:r>
            <a:r>
              <a:rPr lang="nl-NL" altLang="nl-NL" dirty="0" err="1"/>
              <a:t>what</a:t>
            </a:r>
            <a:r>
              <a:rPr lang="nl-NL" altLang="nl-NL" dirty="0"/>
              <a:t> YOU want </a:t>
            </a:r>
            <a:r>
              <a:rPr lang="nl-NL" altLang="nl-NL" dirty="0" err="1"/>
              <a:t>to</a:t>
            </a:r>
            <a:r>
              <a:rPr lang="nl-NL" altLang="nl-NL" dirty="0"/>
              <a:t> </a:t>
            </a:r>
            <a:r>
              <a:rPr lang="nl-NL" altLang="nl-NL" dirty="0" err="1"/>
              <a:t>measure</a:t>
            </a:r>
            <a:r>
              <a:rPr lang="nl-NL" altLang="nl-NL" dirty="0"/>
              <a:t>?</a:t>
            </a:r>
          </a:p>
          <a:p>
            <a:pPr marL="1238250" lvl="2" indent="-381000" eaLnBrk="1" fontAlgn="auto" hangingPunct="1">
              <a:spcAft>
                <a:spcPts val="0"/>
              </a:spcAft>
              <a:defRPr/>
            </a:pPr>
            <a:r>
              <a:rPr lang="nl-NL" dirty="0"/>
              <a:t>Do </a:t>
            </a:r>
            <a:r>
              <a:rPr lang="nl-NL" dirty="0" err="1"/>
              <a:t>you</a:t>
            </a:r>
            <a:r>
              <a:rPr lang="nl-NL" dirty="0"/>
              <a:t> KNOW the </a:t>
            </a:r>
            <a:r>
              <a:rPr lang="nl-NL" dirty="0" err="1"/>
              <a:t>definitions</a:t>
            </a:r>
            <a:r>
              <a:rPr lang="nl-NL" dirty="0"/>
              <a:t> of variables? Are </a:t>
            </a:r>
            <a:r>
              <a:rPr lang="nl-NL" dirty="0" err="1"/>
              <a:t>they</a:t>
            </a:r>
            <a:r>
              <a:rPr lang="nl-NL" dirty="0"/>
              <a:t> </a:t>
            </a:r>
            <a:r>
              <a:rPr lang="nl-NL" dirty="0" err="1"/>
              <a:t>yours</a:t>
            </a:r>
            <a:r>
              <a:rPr lang="nl-NL" dirty="0"/>
              <a:t>?</a:t>
            </a:r>
          </a:p>
        </p:txBody>
      </p:sp>
      <p:pic>
        <p:nvPicPr>
          <p:cNvPr id="28676" name="Picture 2">
            <a:extLst>
              <a:ext uri="{FF2B5EF4-FFF2-40B4-BE49-F238E27FC236}">
                <a16:creationId xmlns:a16="http://schemas.microsoft.com/office/drawing/2014/main" id="{BCCDC7E1-90D9-2B41-AD66-1E52F5F20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00" y="188913"/>
            <a:ext cx="41529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Conclusions</a:t>
            </a:r>
            <a:r>
              <a:rPr lang="nl-NL" dirty="0"/>
              <a:t> (pictures)</a:t>
            </a:r>
          </a:p>
        </p:txBody>
      </p:sp>
      <p:sp>
        <p:nvSpPr>
          <p:cNvPr id="3" name="Tijdelijke aanduiding voor inhoud 2"/>
          <p:cNvSpPr>
            <a:spLocks noGrp="1"/>
          </p:cNvSpPr>
          <p:nvPr>
            <p:ph idx="1"/>
          </p:nvPr>
        </p:nvSpPr>
        <p:spPr/>
        <p:txBody>
          <a:bodyPr/>
          <a:lstStyle/>
          <a:p>
            <a:r>
              <a:rPr lang="nl-NL" dirty="0" err="1"/>
              <a:t>Choice</a:t>
            </a:r>
            <a:r>
              <a:rPr lang="nl-NL" dirty="0"/>
              <a:t> does </a:t>
            </a:r>
            <a:r>
              <a:rPr lang="nl-NL" dirty="0" err="1"/>
              <a:t>not</a:t>
            </a:r>
            <a:r>
              <a:rPr lang="nl-NL" dirty="0"/>
              <a:t> affect </a:t>
            </a:r>
            <a:r>
              <a:rPr lang="nl-NL" dirty="0" err="1"/>
              <a:t>willingness</a:t>
            </a:r>
            <a:r>
              <a:rPr lang="nl-NL" dirty="0"/>
              <a:t> </a:t>
            </a:r>
            <a:r>
              <a:rPr lang="nl-NL" dirty="0" err="1"/>
              <a:t>for</a:t>
            </a:r>
            <a:r>
              <a:rPr lang="nl-NL" dirty="0"/>
              <a:t> pictures</a:t>
            </a:r>
          </a:p>
          <a:p>
            <a:pPr lvl="1"/>
            <a:r>
              <a:rPr lang="nl-NL" dirty="0" err="1"/>
              <a:t>If</a:t>
            </a:r>
            <a:r>
              <a:rPr lang="nl-NL" dirty="0"/>
              <a:t> </a:t>
            </a:r>
            <a:r>
              <a:rPr lang="nl-NL" dirty="0" err="1"/>
              <a:t>anything</a:t>
            </a:r>
            <a:r>
              <a:rPr lang="nl-NL" dirty="0"/>
              <a:t>, </a:t>
            </a:r>
            <a:r>
              <a:rPr lang="nl-NL" dirty="0" err="1"/>
              <a:t>increases</a:t>
            </a:r>
            <a:r>
              <a:rPr lang="nl-NL" dirty="0"/>
              <a:t> </a:t>
            </a:r>
            <a:r>
              <a:rPr lang="nl-NL" dirty="0" err="1"/>
              <a:t>willingness</a:t>
            </a:r>
            <a:endParaRPr lang="nl-NL" dirty="0"/>
          </a:p>
          <a:p>
            <a:r>
              <a:rPr lang="nl-NL" dirty="0"/>
              <a:t>People more </a:t>
            </a:r>
            <a:r>
              <a:rPr lang="nl-NL" dirty="0" err="1"/>
              <a:t>willing</a:t>
            </a:r>
            <a:r>
              <a:rPr lang="nl-NL" dirty="0"/>
              <a:t> </a:t>
            </a:r>
            <a:r>
              <a:rPr lang="nl-NL" dirty="0" err="1"/>
              <a:t>to</a:t>
            </a:r>
            <a:r>
              <a:rPr lang="nl-NL" dirty="0"/>
              <a:t> </a:t>
            </a:r>
            <a:r>
              <a:rPr lang="nl-NL" dirty="0" err="1"/>
              <a:t>provide</a:t>
            </a:r>
            <a:r>
              <a:rPr lang="nl-NL" dirty="0"/>
              <a:t> </a:t>
            </a:r>
            <a:r>
              <a:rPr lang="nl-NL" dirty="0" err="1"/>
              <a:t>text</a:t>
            </a:r>
            <a:r>
              <a:rPr lang="nl-NL" dirty="0"/>
              <a:t> </a:t>
            </a:r>
            <a:r>
              <a:rPr lang="nl-NL" dirty="0" err="1"/>
              <a:t>answers</a:t>
            </a:r>
            <a:endParaRPr lang="nl-NL" dirty="0"/>
          </a:p>
          <a:p>
            <a:pPr lvl="1"/>
            <a:r>
              <a:rPr lang="nl-NL" dirty="0"/>
              <a:t>But </a:t>
            </a:r>
            <a:r>
              <a:rPr lang="nl-NL" dirty="0" err="1"/>
              <a:t>answers</a:t>
            </a:r>
            <a:r>
              <a:rPr lang="nl-NL" dirty="0"/>
              <a:t> of </a:t>
            </a:r>
            <a:r>
              <a:rPr lang="nl-NL" dirty="0" err="1"/>
              <a:t>lower</a:t>
            </a:r>
            <a:r>
              <a:rPr lang="nl-NL" dirty="0"/>
              <a:t> </a:t>
            </a:r>
            <a:r>
              <a:rPr lang="nl-NL" dirty="0" err="1"/>
              <a:t>quality</a:t>
            </a:r>
            <a:r>
              <a:rPr lang="nl-NL" dirty="0"/>
              <a:t> </a:t>
            </a:r>
            <a:r>
              <a:rPr lang="nl-NL" dirty="0" err="1"/>
              <a:t>than</a:t>
            </a:r>
            <a:r>
              <a:rPr lang="nl-NL" dirty="0"/>
              <a:t> pictures</a:t>
            </a:r>
          </a:p>
          <a:p>
            <a:r>
              <a:rPr lang="nl-NL" dirty="0" err="1"/>
              <a:t>To</a:t>
            </a:r>
            <a:r>
              <a:rPr lang="nl-NL" dirty="0"/>
              <a:t> do:</a:t>
            </a:r>
          </a:p>
          <a:p>
            <a:pPr lvl="1"/>
            <a:r>
              <a:rPr lang="nl-NL" dirty="0" err="1"/>
              <a:t>Selection</a:t>
            </a:r>
            <a:r>
              <a:rPr lang="nl-NL" dirty="0"/>
              <a:t> bias?</a:t>
            </a:r>
          </a:p>
          <a:p>
            <a:pPr lvl="1"/>
            <a:r>
              <a:rPr lang="nl-NL" dirty="0" err="1"/>
              <a:t>Measurement</a:t>
            </a:r>
            <a:r>
              <a:rPr lang="nl-NL" dirty="0"/>
              <a:t> </a:t>
            </a:r>
            <a:r>
              <a:rPr lang="nl-NL" dirty="0" err="1"/>
              <a:t>now</a:t>
            </a:r>
            <a:r>
              <a:rPr lang="nl-NL" dirty="0"/>
              <a:t> </a:t>
            </a:r>
            <a:r>
              <a:rPr lang="nl-NL" dirty="0" err="1"/>
              <a:t>quantified</a:t>
            </a:r>
            <a:r>
              <a:rPr lang="nl-NL" dirty="0"/>
              <a:t> as </a:t>
            </a:r>
            <a:r>
              <a:rPr lang="nl-NL" dirty="0" err="1"/>
              <a:t>good</a:t>
            </a:r>
            <a:r>
              <a:rPr lang="nl-NL" dirty="0"/>
              <a:t>/bad </a:t>
            </a:r>
          </a:p>
        </p:txBody>
      </p:sp>
    </p:spTree>
    <p:extLst>
      <p:ext uri="{BB962C8B-B14F-4D97-AF65-F5344CB8AC3E}">
        <p14:creationId xmlns:p14="http://schemas.microsoft.com/office/powerpoint/2010/main" val="14597061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11">
            <a:extLst>
              <a:ext uri="{FF2B5EF4-FFF2-40B4-BE49-F238E27FC236}">
                <a16:creationId xmlns:a16="http://schemas.microsoft.com/office/drawing/2014/main" id="{7BF40B7D-21EC-C649-951E-D21BF21212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51088" y="892175"/>
            <a:ext cx="7073900" cy="5243513"/>
          </a:xfrm>
        </p:spPr>
      </p:pic>
      <p:sp>
        <p:nvSpPr>
          <p:cNvPr id="19459" name="Slide Number Placeholder 1">
            <a:extLst>
              <a:ext uri="{FF2B5EF4-FFF2-40B4-BE49-F238E27FC236}">
                <a16:creationId xmlns:a16="http://schemas.microsoft.com/office/drawing/2014/main" id="{64EFD3A8-D11F-584C-BAFD-16EDA432A1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AC485FD-8B0C-934F-87FE-7296C5EA083D}" type="slidenum">
              <a:rPr lang="nl-NL" altLang="nl-NL" sz="1200">
                <a:solidFill>
                  <a:srgbClr val="898989"/>
                </a:solidFill>
              </a:rPr>
              <a:pPr>
                <a:lnSpc>
                  <a:spcPct val="100000"/>
                </a:lnSpc>
                <a:spcBef>
                  <a:spcPct val="0"/>
                </a:spcBef>
                <a:buFontTx/>
                <a:buNone/>
              </a:pPr>
              <a:t>71</a:t>
            </a:fld>
            <a:endParaRPr lang="nl-NL" altLang="nl-NL" sz="1200">
              <a:solidFill>
                <a:srgbClr val="898989"/>
              </a:solidFill>
            </a:endParaRPr>
          </a:p>
        </p:txBody>
      </p:sp>
      <p:sp>
        <p:nvSpPr>
          <p:cNvPr id="13" name="TextBox 12">
            <a:extLst>
              <a:ext uri="{FF2B5EF4-FFF2-40B4-BE49-F238E27FC236}">
                <a16:creationId xmlns:a16="http://schemas.microsoft.com/office/drawing/2014/main" id="{2498C600-F69B-D046-835F-6B564C2D8C99}"/>
              </a:ext>
            </a:extLst>
          </p:cNvPr>
          <p:cNvSpPr txBox="1"/>
          <p:nvPr/>
        </p:nvSpPr>
        <p:spPr>
          <a:xfrm>
            <a:off x="8845550" y="6229350"/>
            <a:ext cx="1690688" cy="254000"/>
          </a:xfrm>
          <a:prstGeom prst="rect">
            <a:avLst/>
          </a:prstGeom>
          <a:noFill/>
        </p:spPr>
        <p:txBody>
          <a:bodyPr>
            <a:spAutoFit/>
          </a:bodyPr>
          <a:lstStyle/>
          <a:p>
            <a:pPr eaLnBrk="1" fontAlgn="auto" hangingPunct="1">
              <a:spcBef>
                <a:spcPts val="0"/>
              </a:spcBef>
              <a:spcAft>
                <a:spcPts val="0"/>
              </a:spcAft>
              <a:defRPr/>
            </a:pPr>
            <a:r>
              <a:rPr lang="en-US" sz="1050" dirty="0">
                <a:latin typeface="+mn-lt"/>
              </a:rPr>
              <a:t>(Source: </a:t>
            </a:r>
            <a:r>
              <a:rPr lang="en-US" sz="1050" dirty="0" err="1">
                <a:latin typeface="+mn-lt"/>
              </a:rPr>
              <a:t>Kreuter</a:t>
            </a:r>
            <a:r>
              <a:rPr lang="en-US" sz="1050" dirty="0">
                <a:latin typeface="+mn-lt"/>
              </a:rPr>
              <a:t> 2018)</a:t>
            </a:r>
            <a:endParaRPr lang="nl-NL" sz="1050" dirty="0">
              <a:latin typeface="+mn-lt"/>
            </a:endParaRPr>
          </a:p>
        </p:txBody>
      </p:sp>
      <p:sp>
        <p:nvSpPr>
          <p:cNvPr id="25" name="Tekstvak 24">
            <a:extLst>
              <a:ext uri="{FF2B5EF4-FFF2-40B4-BE49-F238E27FC236}">
                <a16:creationId xmlns:a16="http://schemas.microsoft.com/office/drawing/2014/main" id="{45CC3713-05FC-CF45-91C2-5B936086F958}"/>
              </a:ext>
            </a:extLst>
          </p:cNvPr>
          <p:cNvSpPr txBox="1"/>
          <p:nvPr/>
        </p:nvSpPr>
        <p:spPr>
          <a:xfrm>
            <a:off x="10489704" y="3338408"/>
            <a:ext cx="1728192" cy="1754326"/>
          </a:xfrm>
          <a:prstGeom prst="rect">
            <a:avLst/>
          </a:prstGeom>
          <a:noFill/>
          <a:ln>
            <a:solidFill>
              <a:schemeClr val="accent1"/>
            </a:solidFill>
          </a:ln>
        </p:spPr>
        <p:txBody>
          <a:bodyPr wrap="square" rtlCol="0">
            <a:spAutoFit/>
          </a:bodyPr>
          <a:lstStyle/>
          <a:p>
            <a:r>
              <a:rPr lang="nl-NL" dirty="0" err="1"/>
              <a:t>Ilic</a:t>
            </a:r>
            <a:r>
              <a:rPr lang="nl-NL" dirty="0"/>
              <a:t> et al (2022)</a:t>
            </a:r>
          </a:p>
          <a:p>
            <a:pPr marL="285750" indent="-285750">
              <a:buFontTx/>
              <a:buChar char="-"/>
            </a:pPr>
            <a:r>
              <a:rPr lang="nl-NL" dirty="0" err="1"/>
              <a:t>Alternative</a:t>
            </a:r>
            <a:r>
              <a:rPr lang="nl-NL" dirty="0"/>
              <a:t> sources of data</a:t>
            </a:r>
          </a:p>
          <a:p>
            <a:pPr marL="285750" indent="-285750">
              <a:buFontTx/>
              <a:buChar char="-"/>
            </a:pPr>
            <a:r>
              <a:rPr lang="nl-NL" dirty="0"/>
              <a:t>Focus on </a:t>
            </a:r>
            <a:r>
              <a:rPr lang="nl-NL" dirty="0" err="1"/>
              <a:t>quality</a:t>
            </a:r>
            <a:endParaRPr lang="nl-NL" dirty="0"/>
          </a:p>
        </p:txBody>
      </p:sp>
      <p:cxnSp>
        <p:nvCxnSpPr>
          <p:cNvPr id="9" name="Rechte verbindingslijn met pijl 8">
            <a:extLst>
              <a:ext uri="{FF2B5EF4-FFF2-40B4-BE49-F238E27FC236}">
                <a16:creationId xmlns:a16="http://schemas.microsoft.com/office/drawing/2014/main" id="{B2145D12-CF5E-024C-8A0A-D9B024DCA2EA}"/>
              </a:ext>
            </a:extLst>
          </p:cNvPr>
          <p:cNvCxnSpPr>
            <a:stCxn id="25" idx="1"/>
          </p:cNvCxnSpPr>
          <p:nvPr/>
        </p:nvCxnSpPr>
        <p:spPr>
          <a:xfrm flipH="1" flipV="1">
            <a:off x="9336360" y="2420892"/>
            <a:ext cx="1153344" cy="1794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449CDDD6-6FEF-2348-AE7F-9F794435316C}"/>
              </a:ext>
            </a:extLst>
          </p:cNvPr>
          <p:cNvCxnSpPr>
            <a:stCxn id="25" idx="1"/>
          </p:cNvCxnSpPr>
          <p:nvPr/>
        </p:nvCxnSpPr>
        <p:spPr>
          <a:xfrm flipH="1">
            <a:off x="9380674" y="4215571"/>
            <a:ext cx="1109030" cy="415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100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Google Shape;402;p49">
            <a:extLst>
              <a:ext uri="{FF2B5EF4-FFF2-40B4-BE49-F238E27FC236}">
                <a16:creationId xmlns:a16="http://schemas.microsoft.com/office/drawing/2014/main" id="{071D24B8-0259-8746-AC76-E98FCDACAC67}"/>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What are the effects of unemployment? </a:t>
            </a:r>
            <a:r>
              <a:rPr lang="nl-NL" altLang="nl-NL" sz="2400">
                <a:solidFill>
                  <a:srgbClr val="44546A"/>
                </a:solidFill>
              </a:rPr>
              <a:t>(Kreuter et al. 2018)</a:t>
            </a:r>
          </a:p>
        </p:txBody>
      </p:sp>
      <p:sp>
        <p:nvSpPr>
          <p:cNvPr id="80899" name="Google Shape;403;p49">
            <a:extLst>
              <a:ext uri="{FF2B5EF4-FFF2-40B4-BE49-F238E27FC236}">
                <a16:creationId xmlns:a16="http://schemas.microsoft.com/office/drawing/2014/main" id="{059F03B4-392B-E548-84AA-DC12E5A3F250}"/>
              </a:ext>
            </a:extLst>
          </p:cNvPr>
          <p:cNvSpPr>
            <a:spLocks noGrp="1" noChangeArrowheads="1"/>
          </p:cNvSpPr>
          <p:nvPr>
            <p:ph type="body" idx="1"/>
          </p:nvPr>
        </p:nvSpPr>
        <p:spPr>
          <a:xfrm>
            <a:off x="415925" y="1465263"/>
            <a:ext cx="11360150" cy="4625975"/>
          </a:xfrm>
        </p:spPr>
        <p:txBody>
          <a:bodyPr lIns="121900" tIns="121900" rIns="121900" bIns="121900"/>
          <a:lstStyle/>
          <a:p>
            <a:pPr marL="608013" indent="-455613" eaLnBrk="1" hangingPunct="1">
              <a:spcBef>
                <a:spcPct val="0"/>
              </a:spcBef>
              <a:spcAft>
                <a:spcPct val="0"/>
              </a:spcAft>
            </a:pPr>
            <a:r>
              <a:rPr lang="nl-NL" altLang="nl-NL"/>
              <a:t>650 Android owners from German panel study “Labour Market and Social Security” (PASS) downloaded </a:t>
            </a:r>
            <a:r>
              <a:rPr lang="nl-NL" altLang="nl-NL" i="1"/>
              <a:t>IAB-SMART</a:t>
            </a:r>
            <a:r>
              <a:rPr lang="nl-NL" altLang="nl-NL"/>
              <a:t> app for 6 months</a:t>
            </a:r>
          </a:p>
          <a:p>
            <a:pPr marL="608013" indent="-455613" eaLnBrk="1" hangingPunct="1">
              <a:spcBef>
                <a:spcPct val="0"/>
              </a:spcBef>
              <a:spcAft>
                <a:spcPct val="0"/>
              </a:spcAft>
            </a:pPr>
            <a:r>
              <a:rPr lang="nl-NL" altLang="nl-NL"/>
              <a:t>EMA questions concerning both subjective (e.g., affective impact of daily smartphone use, Big 5 personality) and objective phenomena (e.g., employment and job search activities, use of smartphones in everyday life, memberships in professional and voluntary organizations)</a:t>
            </a:r>
          </a:p>
          <a:p>
            <a:pPr marL="608013" indent="-455613" eaLnBrk="1" hangingPunct="1">
              <a:spcBef>
                <a:spcPct val="0"/>
              </a:spcBef>
              <a:spcAft>
                <a:spcPct val="0"/>
              </a:spcAft>
            </a:pPr>
            <a:r>
              <a:rPr lang="nl-NL" altLang="nl-NL"/>
              <a:t>Five sensing modules: </a:t>
            </a:r>
          </a:p>
          <a:p>
            <a:pPr marL="1217613" lvl="1" indent="-422275" eaLnBrk="1" hangingPunct="1">
              <a:spcBef>
                <a:spcPct val="0"/>
              </a:spcBef>
              <a:spcAft>
                <a:spcPct val="0"/>
              </a:spcAft>
            </a:pPr>
            <a:r>
              <a:rPr lang="nl-NL" altLang="nl-NL"/>
              <a:t>Location using GPS, Wi-Fi, and cellular sensors every 30 minutes</a:t>
            </a:r>
          </a:p>
          <a:p>
            <a:pPr marL="1217613" lvl="1" indent="-422275" eaLnBrk="1" hangingPunct="1">
              <a:spcBef>
                <a:spcPct val="0"/>
              </a:spcBef>
              <a:spcAft>
                <a:spcPct val="0"/>
              </a:spcAft>
            </a:pPr>
            <a:r>
              <a:rPr lang="nl-NL" altLang="nl-NL"/>
              <a:t>Activity and means of transportation (e.g., walking, biking, riding in/on a motorized vehicle) using accelerometer and pedometer</a:t>
            </a:r>
          </a:p>
          <a:p>
            <a:pPr marL="1217613" lvl="1" indent="-422275" eaLnBrk="1" hangingPunct="1">
              <a:spcBef>
                <a:spcPct val="0"/>
              </a:spcBef>
              <a:spcAft>
                <a:spcPct val="0"/>
              </a:spcAft>
            </a:pPr>
            <a:r>
              <a:rPr lang="nl-NL" altLang="nl-NL"/>
              <a:t>Call and texting behavior using phone and SMS logs</a:t>
            </a:r>
          </a:p>
          <a:p>
            <a:pPr marL="1217613" lvl="1" indent="-422275" eaLnBrk="1" hangingPunct="1">
              <a:spcBef>
                <a:spcPct val="0"/>
              </a:spcBef>
              <a:spcAft>
                <a:spcPct val="0"/>
              </a:spcAft>
            </a:pPr>
            <a:r>
              <a:rPr lang="nl-NL" altLang="nl-NL"/>
              <a:t>Use of apps installed on smartphone</a:t>
            </a:r>
          </a:p>
          <a:p>
            <a:pPr marL="1217613" lvl="1" indent="-422275" eaLnBrk="1" hangingPunct="1">
              <a:spcBef>
                <a:spcPct val="0"/>
              </a:spcBef>
              <a:spcAft>
                <a:spcPct val="0"/>
              </a:spcAft>
            </a:pPr>
            <a:r>
              <a:rPr lang="nl-NL" altLang="nl-NL"/>
              <a:t>Social network characteristics from contact lists. </a:t>
            </a:r>
          </a:p>
        </p:txBody>
      </p:sp>
      <p:sp>
        <p:nvSpPr>
          <p:cNvPr id="80900" name="Google Shape;404;p49">
            <a:extLst>
              <a:ext uri="{FF2B5EF4-FFF2-40B4-BE49-F238E27FC236}">
                <a16:creationId xmlns:a16="http://schemas.microsoft.com/office/drawing/2014/main" id="{4F2E59D0-0A8D-1441-A4D5-7EF7868E549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4BB1014-32D7-4C41-98CF-DC9602858B80}" type="slidenum">
              <a:rPr lang="nl-NL" altLang="nl-NL">
                <a:solidFill>
                  <a:srgbClr val="898989"/>
                </a:solidFill>
              </a:rPr>
              <a:pPr/>
              <a:t>72</a:t>
            </a:fld>
            <a:endParaRPr lang="nl-NL" altLang="nl-NL">
              <a:solidFill>
                <a:srgbClr val="898989"/>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Google Shape;409;p50">
            <a:extLst>
              <a:ext uri="{FF2B5EF4-FFF2-40B4-BE49-F238E27FC236}">
                <a16:creationId xmlns:a16="http://schemas.microsoft.com/office/drawing/2014/main" id="{3C63FE65-B4B2-6A46-84E5-71DC607D629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What are the effects of unemployment? </a:t>
            </a:r>
            <a:r>
              <a:rPr lang="nl-NL" altLang="nl-NL" sz="2400">
                <a:solidFill>
                  <a:srgbClr val="44546A"/>
                </a:solidFill>
              </a:rPr>
              <a:t>(Kreuter et al. 2018)</a:t>
            </a:r>
            <a:br>
              <a:rPr lang="nl-NL" altLang="nl-NL" sz="2400">
                <a:solidFill>
                  <a:srgbClr val="44546A"/>
                </a:solidFill>
              </a:rPr>
            </a:br>
            <a:endParaRPr lang="nl-NL" altLang="nl-NL"/>
          </a:p>
        </p:txBody>
      </p:sp>
      <p:grpSp>
        <p:nvGrpSpPr>
          <p:cNvPr id="82947" name="Google Shape;410;p50">
            <a:extLst>
              <a:ext uri="{FF2B5EF4-FFF2-40B4-BE49-F238E27FC236}">
                <a16:creationId xmlns:a16="http://schemas.microsoft.com/office/drawing/2014/main" id="{FBCE9B98-1B48-064F-ABBD-AF7B533C744B}"/>
              </a:ext>
            </a:extLst>
          </p:cNvPr>
          <p:cNvGrpSpPr>
            <a:grpSpLocks/>
          </p:cNvGrpSpPr>
          <p:nvPr/>
        </p:nvGrpSpPr>
        <p:grpSpPr bwMode="auto">
          <a:xfrm>
            <a:off x="415925" y="1739900"/>
            <a:ext cx="4552950" cy="4554538"/>
            <a:chOff x="311700" y="1152474"/>
            <a:chExt cx="2913025" cy="2884049"/>
          </a:xfrm>
        </p:grpSpPr>
        <p:pic>
          <p:nvPicPr>
            <p:cNvPr id="82952" name="Google Shape;411;p50">
              <a:extLst>
                <a:ext uri="{FF2B5EF4-FFF2-40B4-BE49-F238E27FC236}">
                  <a16:creationId xmlns:a16="http://schemas.microsoft.com/office/drawing/2014/main" id="{128F21D5-B203-4946-BA99-FD5D2F80DD3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b="44968"/>
            <a:stretch>
              <a:fillRect/>
            </a:stretch>
          </p:blipFill>
          <p:spPr bwMode="auto">
            <a:xfrm>
              <a:off x="311700" y="1152474"/>
              <a:ext cx="2913025" cy="21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3" name="Google Shape;412;p50">
              <a:extLst>
                <a:ext uri="{FF2B5EF4-FFF2-40B4-BE49-F238E27FC236}">
                  <a16:creationId xmlns:a16="http://schemas.microsoft.com/office/drawing/2014/main" id="{6C4C63E9-5DE8-4D47-A816-B5E639F9558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78691"/>
            <a:stretch>
              <a:fillRect/>
            </a:stretch>
          </p:blipFill>
          <p:spPr bwMode="auto">
            <a:xfrm>
              <a:off x="311700" y="3214698"/>
              <a:ext cx="2913025" cy="82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948" name="Google Shape;413;p50">
            <a:extLst>
              <a:ext uri="{FF2B5EF4-FFF2-40B4-BE49-F238E27FC236}">
                <a16:creationId xmlns:a16="http://schemas.microsoft.com/office/drawing/2014/main" id="{ADCFEA9D-9808-7944-B5BA-527D702EA9EC}"/>
              </a:ext>
            </a:extLst>
          </p:cNvPr>
          <p:cNvGrpSpPr>
            <a:grpSpLocks/>
          </p:cNvGrpSpPr>
          <p:nvPr/>
        </p:nvGrpSpPr>
        <p:grpSpPr bwMode="auto">
          <a:xfrm>
            <a:off x="6135688" y="1849438"/>
            <a:ext cx="5640387" cy="3573462"/>
            <a:chOff x="4832400" y="3094997"/>
            <a:chExt cx="2913025" cy="1914251"/>
          </a:xfrm>
        </p:grpSpPr>
        <p:pic>
          <p:nvPicPr>
            <p:cNvPr id="82950" name="Google Shape;414;p50">
              <a:extLst>
                <a:ext uri="{FF2B5EF4-FFF2-40B4-BE49-F238E27FC236}">
                  <a16:creationId xmlns:a16="http://schemas.microsoft.com/office/drawing/2014/main" id="{831ACE2D-2D82-4C4B-AD92-F135BFD622D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54771"/>
            <a:stretch>
              <a:fillRect/>
            </a:stretch>
          </p:blipFill>
          <p:spPr bwMode="auto">
            <a:xfrm>
              <a:off x="4832400" y="3264923"/>
              <a:ext cx="2913025" cy="174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Google Shape;415;p50">
              <a:extLst>
                <a:ext uri="{FF2B5EF4-FFF2-40B4-BE49-F238E27FC236}">
                  <a16:creationId xmlns:a16="http://schemas.microsoft.com/office/drawing/2014/main" id="{6B82D9F9-7F28-7A47-835D-277E56C428C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b="94292"/>
            <a:stretch>
              <a:fillRect/>
            </a:stretch>
          </p:blipFill>
          <p:spPr bwMode="auto">
            <a:xfrm>
              <a:off x="4832400" y="3094997"/>
              <a:ext cx="2913025" cy="220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949" name="Google Shape;416;p50">
            <a:extLst>
              <a:ext uri="{FF2B5EF4-FFF2-40B4-BE49-F238E27FC236}">
                <a16:creationId xmlns:a16="http://schemas.microsoft.com/office/drawing/2014/main" id="{2FE085A4-3673-E946-B2FE-E5043886104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B7E4B1A-C352-0845-BB53-EBA865FE1ABE}" type="slidenum">
              <a:rPr lang="nl-NL" altLang="nl-NL">
                <a:solidFill>
                  <a:srgbClr val="898989"/>
                </a:solidFill>
              </a:rPr>
              <a:pPr/>
              <a:t>73</a:t>
            </a:fld>
            <a:endParaRPr lang="nl-NL" altLang="nl-NL">
              <a:solidFill>
                <a:srgbClr val="898989"/>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864B3E31-807C-2445-9119-9301C8F7659B}"/>
              </a:ext>
            </a:extLst>
          </p:cNvPr>
          <p:cNvSpPr>
            <a:spLocks noGrp="1" noChangeArrowheads="1"/>
          </p:cNvSpPr>
          <p:nvPr>
            <p:ph type="title"/>
          </p:nvPr>
        </p:nvSpPr>
        <p:spPr>
          <a:xfrm>
            <a:off x="595313" y="2830513"/>
            <a:ext cx="11361737" cy="763587"/>
          </a:xfrm>
        </p:spPr>
        <p:txBody>
          <a:bodyPr/>
          <a:lstStyle/>
          <a:p>
            <a:pPr eaLnBrk="1" hangingPunct="1">
              <a:spcBef>
                <a:spcPct val="0"/>
              </a:spcBef>
              <a:spcAft>
                <a:spcPct val="0"/>
              </a:spcAft>
            </a:pPr>
            <a:r>
              <a:rPr lang="en-US" altLang="nl-NL"/>
              <a:t>Practical implementation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C7A50AF6-6D44-E54E-A2E9-5E1B198DEA93}"/>
              </a:ext>
            </a:extLst>
          </p:cNvPr>
          <p:cNvSpPr>
            <a:spLocks noGrp="1" noChangeArrowheads="1"/>
          </p:cNvSpPr>
          <p:nvPr>
            <p:ph type="title"/>
          </p:nvPr>
        </p:nvSpPr>
        <p:spPr/>
        <p:txBody>
          <a:bodyPr/>
          <a:lstStyle/>
          <a:p>
            <a:pPr eaLnBrk="1" hangingPunct="1"/>
            <a:r>
              <a:rPr lang="en-US" altLang="nl-NL"/>
              <a:t>Practical implementation:</a:t>
            </a:r>
          </a:p>
        </p:txBody>
      </p:sp>
      <p:pic>
        <p:nvPicPr>
          <p:cNvPr id="86019" name="Google Shape;187;p29">
            <a:extLst>
              <a:ext uri="{FF2B5EF4-FFF2-40B4-BE49-F238E27FC236}">
                <a16:creationId xmlns:a16="http://schemas.microsoft.com/office/drawing/2014/main" id="{7B4B97AA-E399-C044-8687-484CB30B51F5}"/>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202238" y="2098675"/>
            <a:ext cx="6151562" cy="2652713"/>
          </a:xfrm>
        </p:spPr>
      </p:pic>
      <p:sp>
        <p:nvSpPr>
          <p:cNvPr id="5" name="TextBox 4">
            <a:extLst>
              <a:ext uri="{FF2B5EF4-FFF2-40B4-BE49-F238E27FC236}">
                <a16:creationId xmlns:a16="http://schemas.microsoft.com/office/drawing/2014/main" id="{E8644114-9273-CB4A-9E8C-5B35690AA1DB}"/>
              </a:ext>
            </a:extLst>
          </p:cNvPr>
          <p:cNvSpPr txBox="1"/>
          <p:nvPr/>
        </p:nvSpPr>
        <p:spPr>
          <a:xfrm>
            <a:off x="658813" y="2098675"/>
            <a:ext cx="4543425" cy="3786188"/>
          </a:xfrm>
          <a:prstGeom prst="rect">
            <a:avLst/>
          </a:prstGeom>
          <a:noFill/>
        </p:spPr>
        <p:txBody>
          <a:bodyPr>
            <a:spAutoFit/>
          </a:bodyPr>
          <a:lstStyle/>
          <a:p>
            <a:pPr marL="342900" indent="-342900">
              <a:buFontTx/>
              <a:buAutoNum type="arabicPeriod"/>
              <a:defRPr/>
            </a:pPr>
            <a:r>
              <a:rPr lang="en-US" sz="2400" dirty="0"/>
              <a:t>Representation: is the population covered?</a:t>
            </a:r>
          </a:p>
          <a:p>
            <a:pPr marL="342900" indent="-342900">
              <a:buFontTx/>
              <a:buAutoNum type="arabicPeriod"/>
              <a:defRPr/>
            </a:pPr>
            <a:r>
              <a:rPr lang="en-US" sz="2400" dirty="0"/>
              <a:t>Nonparticipation: </a:t>
            </a:r>
          </a:p>
          <a:p>
            <a:pPr marL="800100" lvl="1" indent="-342900">
              <a:buFont typeface="Arial" panose="020B0604020202020204" pitchFamily="34" charset="0"/>
              <a:buChar char="•"/>
              <a:defRPr/>
            </a:pPr>
            <a:r>
              <a:rPr lang="en-US" sz="2400" dirty="0"/>
              <a:t>Privacy &amp; Consent</a:t>
            </a:r>
          </a:p>
          <a:p>
            <a:pPr marL="342900" indent="-342900">
              <a:buFontTx/>
              <a:buAutoNum type="arabicPeriod"/>
              <a:defRPr/>
            </a:pPr>
            <a:r>
              <a:rPr lang="en-US" sz="2400" dirty="0"/>
              <a:t>Measurement:</a:t>
            </a:r>
          </a:p>
          <a:p>
            <a:pPr marL="800100" lvl="1" indent="-342900">
              <a:buFont typeface="Arial" panose="020B0604020202020204" pitchFamily="34" charset="0"/>
              <a:buChar char="•"/>
              <a:defRPr/>
            </a:pPr>
            <a:r>
              <a:rPr lang="en-US" sz="2400" dirty="0"/>
              <a:t>Frequency / sampling rate</a:t>
            </a:r>
          </a:p>
          <a:p>
            <a:pPr marL="800100" lvl="1" indent="-342900">
              <a:buFont typeface="Arial" panose="020B0604020202020204" pitchFamily="34" charset="0"/>
              <a:buChar char="•"/>
              <a:defRPr/>
            </a:pPr>
            <a:r>
              <a:rPr lang="en-US" sz="2400" dirty="0"/>
              <a:t>Errors / missing data / battery life</a:t>
            </a:r>
          </a:p>
          <a:p>
            <a:pPr marL="342900" indent="-342900">
              <a:buFontTx/>
              <a:buAutoNum type="arabicPeriod"/>
              <a:defRPr/>
            </a:pPr>
            <a:r>
              <a:rPr lang="en-US" sz="2400" dirty="0"/>
              <a:t>Storage &amp; Costs</a:t>
            </a:r>
          </a:p>
          <a:p>
            <a:pPr lvl="1">
              <a:defRPr/>
            </a:pPr>
            <a:endParaRPr lang="en-U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Google Shape;604;p73">
            <a:extLst>
              <a:ext uri="{FF2B5EF4-FFF2-40B4-BE49-F238E27FC236}">
                <a16:creationId xmlns:a16="http://schemas.microsoft.com/office/drawing/2014/main" id="{597AF79A-69EE-5046-8C39-220A474141D6}"/>
              </a:ext>
            </a:extLst>
          </p:cNvPr>
          <p:cNvSpPr>
            <a:spLocks noGrp="1" noChangeArrowheads="1"/>
          </p:cNvSpPr>
          <p:nvPr>
            <p:ph type="title"/>
          </p:nvPr>
        </p:nvSpPr>
        <p:spPr>
          <a:xfrm>
            <a:off x="415925" y="593725"/>
            <a:ext cx="11360150" cy="763588"/>
          </a:xfrm>
        </p:spPr>
        <p:txBody>
          <a:bodyPr lIns="121900" tIns="121900" rIns="121900" bIns="121900"/>
          <a:lstStyle/>
          <a:p>
            <a:pPr marL="608013" indent="-541338" eaLnBrk="1" hangingPunct="1">
              <a:spcBef>
                <a:spcPct val="0"/>
              </a:spcBef>
              <a:spcAft>
                <a:spcPct val="0"/>
              </a:spcAft>
              <a:buFontTx/>
              <a:buAutoNum type="arabicPeriod"/>
            </a:pPr>
            <a:r>
              <a:rPr lang="nl-NL" altLang="nl-NL"/>
              <a:t>Representation: Coverage </a:t>
            </a:r>
          </a:p>
        </p:txBody>
      </p:sp>
      <p:sp>
        <p:nvSpPr>
          <p:cNvPr id="87043" name="Google Shape;605;p73">
            <a:extLst>
              <a:ext uri="{FF2B5EF4-FFF2-40B4-BE49-F238E27FC236}">
                <a16:creationId xmlns:a16="http://schemas.microsoft.com/office/drawing/2014/main" id="{610A7D2D-B2B3-7243-B08E-13530D2BC9A3}"/>
              </a:ext>
            </a:extLst>
          </p:cNvPr>
          <p:cNvSpPr>
            <a:spLocks noGrp="1" noChangeArrowheads="1"/>
          </p:cNvSpPr>
          <p:nvPr>
            <p:ph type="body" idx="1"/>
          </p:nvPr>
        </p:nvSpPr>
        <p:spPr>
          <a:xfrm>
            <a:off x="6823075" y="1536700"/>
            <a:ext cx="4953000" cy="4554538"/>
          </a:xfrm>
        </p:spPr>
        <p:txBody>
          <a:bodyPr lIns="121900" tIns="121900" rIns="121900" bIns="121900"/>
          <a:lstStyle/>
          <a:p>
            <a:pPr marL="608013" indent="-455613" eaLnBrk="1" hangingPunct="1">
              <a:spcBef>
                <a:spcPct val="0"/>
              </a:spcBef>
              <a:spcAft>
                <a:spcPct val="0"/>
              </a:spcAft>
            </a:pPr>
            <a:r>
              <a:rPr lang="nl-NL" altLang="nl-NL"/>
              <a:t>In Europe, mobile Internet access varies between 31% (Italy) and 84% (Netherlands, Sweden) in 2017 </a:t>
            </a:r>
            <a:r>
              <a:rPr lang="nl-NL" altLang="nl-NL" sz="1600"/>
              <a:t>(Eurostat 2018)</a:t>
            </a:r>
            <a:endParaRPr lang="nl-NL" altLang="nl-NL"/>
          </a:p>
          <a:p>
            <a:pPr marL="608013" indent="-455613" eaLnBrk="1" hangingPunct="1">
              <a:spcBef>
                <a:spcPct val="0"/>
              </a:spcBef>
              <a:spcAft>
                <a:spcPct val="0"/>
              </a:spcAft>
            </a:pPr>
            <a:r>
              <a:rPr lang="nl-NL" altLang="nl-NL"/>
              <a:t>Comparable numbers for Asian-Pacific area </a:t>
            </a:r>
            <a:r>
              <a:rPr lang="nl-NL" altLang="nl-NL" sz="1600"/>
              <a:t>(eMarketer Report 2017)</a:t>
            </a:r>
          </a:p>
          <a:p>
            <a:pPr marL="608013" indent="-455613" eaLnBrk="1" hangingPunct="1">
              <a:spcBef>
                <a:spcPct val="0"/>
              </a:spcBef>
              <a:spcAft>
                <a:spcPct val="0"/>
              </a:spcAft>
            </a:pPr>
            <a:r>
              <a:rPr lang="nl-NL" altLang="nl-NL"/>
              <a:t>Levels in Africa substantially lower with much variability across countries </a:t>
            </a:r>
            <a:r>
              <a:rPr lang="nl-NL" altLang="nl-NL" sz="1600"/>
              <a:t>(Afrobarometer 2018)</a:t>
            </a:r>
          </a:p>
        </p:txBody>
      </p:sp>
      <p:sp>
        <p:nvSpPr>
          <p:cNvPr id="87044" name="Google Shape;606;p73">
            <a:extLst>
              <a:ext uri="{FF2B5EF4-FFF2-40B4-BE49-F238E27FC236}">
                <a16:creationId xmlns:a16="http://schemas.microsoft.com/office/drawing/2014/main" id="{877F3D88-EEF5-1045-9922-C177B5BE84E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0159183-9214-224A-A235-284BEA4A8200}" type="slidenum">
              <a:rPr lang="nl-NL" altLang="nl-NL">
                <a:solidFill>
                  <a:srgbClr val="898989"/>
                </a:solidFill>
              </a:rPr>
              <a:pPr/>
              <a:t>76</a:t>
            </a:fld>
            <a:endParaRPr lang="nl-NL" altLang="nl-NL">
              <a:solidFill>
                <a:srgbClr val="898989"/>
              </a:solidFill>
            </a:endParaRPr>
          </a:p>
        </p:txBody>
      </p:sp>
      <p:pic>
        <p:nvPicPr>
          <p:cNvPr id="87045" name="Google Shape;607;p73">
            <a:extLst>
              <a:ext uri="{FF2B5EF4-FFF2-40B4-BE49-F238E27FC236}">
                <a16:creationId xmlns:a16="http://schemas.microsoft.com/office/drawing/2014/main" id="{AD26EF75-CCDE-0745-B5AF-55D51B5547B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23433" t="38651" r="24835" b="11243"/>
          <a:stretch>
            <a:fillRect/>
          </a:stretch>
        </p:blipFill>
        <p:spPr bwMode="auto">
          <a:xfrm>
            <a:off x="415925" y="1779588"/>
            <a:ext cx="640715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8" name="Google Shape;608;p73">
            <a:extLst>
              <a:ext uri="{FF2B5EF4-FFF2-40B4-BE49-F238E27FC236}">
                <a16:creationId xmlns:a16="http://schemas.microsoft.com/office/drawing/2014/main" id="{9FBF8EFE-1901-D946-88EA-3662E0D85D83}"/>
              </a:ext>
            </a:extLst>
          </p:cNvPr>
          <p:cNvSpPr txBox="1"/>
          <p:nvPr/>
        </p:nvSpPr>
        <p:spPr>
          <a:xfrm>
            <a:off x="415925" y="5078413"/>
            <a:ext cx="6407150" cy="377825"/>
          </a:xfrm>
          <a:prstGeom prst="rect">
            <a:avLst/>
          </a:prstGeom>
          <a:noFill/>
          <a:ln>
            <a:noFill/>
          </a:ln>
        </p:spPr>
        <p:txBody>
          <a:bodyPr spcFirstLastPara="1" lIns="121900" tIns="121900" rIns="121900" bIns="121900"/>
          <a:lstStyle/>
          <a:p>
            <a:pPr algn="ctr">
              <a:defRPr/>
            </a:pPr>
            <a:r>
              <a:rPr lang="en" sz="1067"/>
              <a:t>Picture source:</a:t>
            </a:r>
            <a:r>
              <a:rPr lang="en" sz="1067" u="sng">
                <a:solidFill>
                  <a:schemeClr val="hlink"/>
                </a:solidFill>
                <a:hlinkClick r:id="rId4"/>
              </a:rPr>
              <a:t>https://www.pewinternet.org/fact-sheet/mobile/</a:t>
            </a:r>
            <a:r>
              <a:rPr lang="en" sz="1067"/>
              <a:t> </a:t>
            </a:r>
            <a:endParaRPr sz="1067"/>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Google Shape;623;p75">
            <a:extLst>
              <a:ext uri="{FF2B5EF4-FFF2-40B4-BE49-F238E27FC236}">
                <a16:creationId xmlns:a16="http://schemas.microsoft.com/office/drawing/2014/main" id="{73FEBD13-12EB-294D-87F1-321962327C04}"/>
              </a:ext>
            </a:extLst>
          </p:cNvPr>
          <p:cNvSpPr>
            <a:spLocks noGrp="1" noChangeArrowheads="1"/>
          </p:cNvSpPr>
          <p:nvPr>
            <p:ph type="title"/>
          </p:nvPr>
        </p:nvSpPr>
        <p:spPr>
          <a:xfrm>
            <a:off x="415925" y="593725"/>
            <a:ext cx="11360150" cy="763588"/>
          </a:xfrm>
        </p:spPr>
        <p:txBody>
          <a:bodyPr lIns="121900" tIns="121900" rIns="121900" bIns="121900"/>
          <a:lstStyle/>
          <a:p>
            <a:pPr marL="608013" indent="-541338" eaLnBrk="1" hangingPunct="1">
              <a:spcBef>
                <a:spcPct val="0"/>
              </a:spcBef>
              <a:spcAft>
                <a:spcPct val="0"/>
              </a:spcAft>
              <a:buFontTx/>
              <a:buAutoNum type="arabicPeriod"/>
            </a:pPr>
            <a:r>
              <a:rPr lang="nl-NL" altLang="nl-NL"/>
              <a:t>Representation: Coverage bias in Germany</a:t>
            </a:r>
            <a:br>
              <a:rPr lang="nl-NL" altLang="nl-NL"/>
            </a:br>
            <a:r>
              <a:rPr lang="nl-NL" altLang="nl-NL" sz="2400">
                <a:solidFill>
                  <a:srgbClr val="44546A"/>
                </a:solidFill>
              </a:rPr>
              <a:t>(Keusch et al. under review)</a:t>
            </a:r>
            <a:endParaRPr lang="nl-NL" altLang="nl-NL"/>
          </a:p>
        </p:txBody>
      </p:sp>
      <p:sp>
        <p:nvSpPr>
          <p:cNvPr id="89091" name="Google Shape;624;p75">
            <a:extLst>
              <a:ext uri="{FF2B5EF4-FFF2-40B4-BE49-F238E27FC236}">
                <a16:creationId xmlns:a16="http://schemas.microsoft.com/office/drawing/2014/main" id="{0684A374-88B8-CE4E-BFEB-6CF2ED9F280A}"/>
              </a:ext>
            </a:extLst>
          </p:cNvPr>
          <p:cNvSpPr>
            <a:spLocks noGrp="1" noChangeArrowheads="1"/>
          </p:cNvSpPr>
          <p:nvPr>
            <p:ph type="body" idx="1"/>
          </p:nvPr>
        </p:nvSpPr>
        <p:spPr>
          <a:xfrm>
            <a:off x="415925" y="1681163"/>
            <a:ext cx="11360150" cy="4410075"/>
          </a:xfrm>
        </p:spPr>
        <p:txBody>
          <a:bodyPr lIns="121900" tIns="121900" rIns="121900" bIns="121900"/>
          <a:lstStyle/>
          <a:p>
            <a:pPr marL="608013" indent="-455613" eaLnBrk="1" hangingPunct="1">
              <a:spcBef>
                <a:spcPct val="0"/>
              </a:spcBef>
              <a:spcAft>
                <a:spcPct val="0"/>
              </a:spcAft>
            </a:pPr>
            <a:r>
              <a:rPr lang="nl-NL" altLang="nl-NL"/>
              <a:t>Absolute bias in many substantive measures of PASS for smartphone ownership relatively small (&lt; +/-6 p.p.)</a:t>
            </a:r>
          </a:p>
          <a:p>
            <a:pPr marL="1217613" lvl="1" indent="-422275" eaLnBrk="1" hangingPunct="1">
              <a:spcBef>
                <a:spcPct val="0"/>
              </a:spcBef>
              <a:spcAft>
                <a:spcPct val="0"/>
              </a:spcAft>
            </a:pPr>
            <a:r>
              <a:rPr lang="nl-NL" altLang="nl-NL"/>
              <a:t>Especially once controlling for age (+/-2 p.p.)</a:t>
            </a:r>
          </a:p>
          <a:p>
            <a:pPr marL="608013" indent="-455613" eaLnBrk="1" hangingPunct="1">
              <a:spcBef>
                <a:spcPts val="2138"/>
              </a:spcBef>
              <a:spcAft>
                <a:spcPct val="0"/>
              </a:spcAft>
            </a:pPr>
            <a:r>
              <a:rPr lang="nl-NL" altLang="nl-NL"/>
              <a:t>Operating System (OS) Bias:</a:t>
            </a:r>
          </a:p>
          <a:p>
            <a:pPr marL="1217613" lvl="1" indent="-422275" eaLnBrk="1" hangingPunct="1">
              <a:spcBef>
                <a:spcPct val="0"/>
              </a:spcBef>
              <a:spcAft>
                <a:spcPct val="0"/>
              </a:spcAft>
            </a:pPr>
            <a:r>
              <a:rPr lang="nl-NL" altLang="nl-NL"/>
              <a:t>Android smartphone coverage bias generally not much higher than general smartphone coverage bias</a:t>
            </a:r>
          </a:p>
          <a:p>
            <a:pPr marL="1217613" lvl="1" indent="-422275" eaLnBrk="1" hangingPunct="1">
              <a:spcBef>
                <a:spcPct val="0"/>
              </a:spcBef>
              <a:spcAft>
                <a:spcPct val="0"/>
              </a:spcAft>
            </a:pPr>
            <a:r>
              <a:rPr lang="nl-NL" altLang="nl-NL"/>
              <a:t>Large iPhone coverage bias (up to +/-14 p.p.), even when controlling for age (up to +/-12 p.p., especially for measures of satisfaction and deprivation)</a:t>
            </a:r>
          </a:p>
        </p:txBody>
      </p:sp>
      <p:sp>
        <p:nvSpPr>
          <p:cNvPr id="89092" name="Google Shape;625;p75">
            <a:extLst>
              <a:ext uri="{FF2B5EF4-FFF2-40B4-BE49-F238E27FC236}">
                <a16:creationId xmlns:a16="http://schemas.microsoft.com/office/drawing/2014/main" id="{52E03FE4-A7D9-9948-9BC9-019FD3CA0F0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2D2A72F-F42F-B54B-8505-04A1D934A3F5}" type="slidenum">
              <a:rPr lang="nl-NL" altLang="nl-NL">
                <a:solidFill>
                  <a:srgbClr val="898989"/>
                </a:solidFill>
              </a:rPr>
              <a:pPr/>
              <a:t>77</a:t>
            </a:fld>
            <a:endParaRPr lang="nl-NL" altLang="nl-NL">
              <a:solidFill>
                <a:srgbClr val="898989"/>
              </a:solidFill>
            </a:endParaRPr>
          </a:p>
        </p:txBody>
      </p:sp>
      <p:sp>
        <p:nvSpPr>
          <p:cNvPr id="626" name="Google Shape;626;p75">
            <a:extLst>
              <a:ext uri="{FF2B5EF4-FFF2-40B4-BE49-F238E27FC236}">
                <a16:creationId xmlns:a16="http://schemas.microsoft.com/office/drawing/2014/main" id="{BF8A21E2-8618-CC40-9CCA-FDD468FD30ED}"/>
              </a:ext>
            </a:extLst>
          </p:cNvPr>
          <p:cNvSpPr txBox="1"/>
          <p:nvPr/>
        </p:nvSpPr>
        <p:spPr>
          <a:xfrm>
            <a:off x="415925" y="6091238"/>
            <a:ext cx="6932613" cy="352425"/>
          </a:xfrm>
          <a:prstGeom prst="rect">
            <a:avLst/>
          </a:prstGeom>
          <a:noFill/>
          <a:ln>
            <a:noFill/>
          </a:ln>
        </p:spPr>
        <p:txBody>
          <a:bodyPr spcFirstLastPara="1" lIns="121900" tIns="121900" rIns="121900" bIns="121900"/>
          <a:lstStyle/>
          <a:p>
            <a:pPr>
              <a:lnSpc>
                <a:spcPct val="115000"/>
              </a:lnSpc>
              <a:defRPr/>
            </a:pPr>
            <a:r>
              <a:rPr lang="en" sz="1067">
                <a:solidFill>
                  <a:schemeClr val="dk1"/>
                </a:solidFill>
              </a:rPr>
              <a:t>Source: PASS Wave 11; n = 13,703</a:t>
            </a:r>
            <a:endParaRPr sz="1067">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Google Shape;631;p76">
            <a:extLst>
              <a:ext uri="{FF2B5EF4-FFF2-40B4-BE49-F238E27FC236}">
                <a16:creationId xmlns:a16="http://schemas.microsoft.com/office/drawing/2014/main" id="{46985538-C38A-0D44-B6EA-778C07B278B9}"/>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2. (Non)participation: Willingness to participate (WTP) &amp; actual consent</a:t>
            </a:r>
            <a:br>
              <a:rPr lang="nl-NL" altLang="nl-NL"/>
            </a:br>
            <a:endParaRPr lang="nl-NL" altLang="nl-NL"/>
          </a:p>
        </p:txBody>
      </p:sp>
      <p:sp>
        <p:nvSpPr>
          <p:cNvPr id="632" name="Google Shape;632;p76">
            <a:extLst>
              <a:ext uri="{FF2B5EF4-FFF2-40B4-BE49-F238E27FC236}">
                <a16:creationId xmlns:a16="http://schemas.microsoft.com/office/drawing/2014/main" id="{58DAA175-2711-644A-9DA1-43FEDC5BA7C7}"/>
              </a:ext>
            </a:extLst>
          </p:cNvPr>
          <p:cNvSpPr txBox="1">
            <a:spLocks noGrp="1"/>
          </p:cNvSpPr>
          <p:nvPr>
            <p:ph type="body" idx="1"/>
          </p:nvPr>
        </p:nvSpPr>
        <p:spPr>
          <a:xfrm>
            <a:off x="415925" y="1906588"/>
            <a:ext cx="11776075" cy="4835525"/>
          </a:xfrm>
        </p:spPr>
        <p:txBody>
          <a:bodyPr lIns="121900" tIns="121900" rIns="121900" bIns="121900" rtlCol="0"/>
          <a:lstStyle/>
          <a:p>
            <a:pPr eaLnBrk="1" hangingPunct="1">
              <a:defRPr/>
            </a:pPr>
            <a:r>
              <a:rPr lang="en" dirty="0">
                <a:solidFill>
                  <a:srgbClr val="4A86E8"/>
                </a:solidFill>
              </a:rPr>
              <a:t>Small-scale studies relying on enthusiasts: </a:t>
            </a:r>
            <a:r>
              <a:rPr lang="en" dirty="0"/>
              <a:t>Willingness = 100%</a:t>
            </a:r>
            <a:endParaRPr dirty="0"/>
          </a:p>
          <a:p>
            <a:pPr lvl="1" eaLnBrk="1" hangingPunct="1">
              <a:spcBef>
                <a:spcPts val="0"/>
              </a:spcBef>
              <a:defRPr/>
            </a:pPr>
            <a:r>
              <a:rPr lang="en" sz="2000" dirty="0"/>
              <a:t>e.g., Wang et al. (2014), Fritz et al. (2017), York Cornwell &amp; Cagney (2017)</a:t>
            </a:r>
            <a:endParaRPr sz="2000" dirty="0"/>
          </a:p>
          <a:p>
            <a:pPr eaLnBrk="1" hangingPunct="1">
              <a:defRPr/>
            </a:pPr>
            <a:r>
              <a:rPr lang="en" dirty="0">
                <a:solidFill>
                  <a:srgbClr val="4A86E8"/>
                </a:solidFill>
              </a:rPr>
              <a:t>Non-probability online access panels:</a:t>
            </a:r>
            <a:r>
              <a:rPr lang="en" dirty="0"/>
              <a:t> Willingness between 5% and 56%</a:t>
            </a:r>
            <a:endParaRPr dirty="0"/>
          </a:p>
          <a:p>
            <a:pPr lvl="1" eaLnBrk="1" hangingPunct="1">
              <a:spcBef>
                <a:spcPts val="0"/>
              </a:spcBef>
              <a:defRPr/>
            </a:pPr>
            <a:r>
              <a:rPr lang="en" dirty="0"/>
              <a:t>Varies across countries and by sensor type: 25%-52% for taking pictures, 19-37% for sharing GPS location </a:t>
            </a:r>
            <a:r>
              <a:rPr lang="en" sz="2000" dirty="0"/>
              <a:t>(Revilla et al. 2016)</a:t>
            </a:r>
            <a:endParaRPr sz="2000" dirty="0"/>
          </a:p>
          <a:p>
            <a:pPr eaLnBrk="1" hangingPunct="1">
              <a:defRPr/>
            </a:pPr>
            <a:r>
              <a:rPr lang="en" dirty="0">
                <a:solidFill>
                  <a:srgbClr val="4A86E8"/>
                </a:solidFill>
              </a:rPr>
              <a:t>Probability-based panels:</a:t>
            </a:r>
            <a:endParaRPr dirty="0"/>
          </a:p>
          <a:p>
            <a:pPr lvl="1" eaLnBrk="1" hangingPunct="1">
              <a:spcBef>
                <a:spcPts val="0"/>
              </a:spcBef>
              <a:defRPr/>
            </a:pPr>
            <a:r>
              <a:rPr lang="en" dirty="0"/>
              <a:t>LISS Panel: Mobility (GPS, accelerometer) 37% willing, 81% participated; Physical activity (wearables) 57% willing, 90% participated </a:t>
            </a:r>
            <a:r>
              <a:rPr lang="en" sz="2000" dirty="0"/>
              <a:t>(Scherpenzeel 2017)</a:t>
            </a:r>
            <a:endParaRPr sz="2000" dirty="0"/>
          </a:p>
          <a:p>
            <a:pPr lvl="1" eaLnBrk="1" hangingPunct="1">
              <a:spcBef>
                <a:spcPts val="0"/>
              </a:spcBef>
              <a:defRPr/>
            </a:pPr>
            <a:r>
              <a:rPr lang="en" dirty="0"/>
              <a:t>UK Understanding Society Innovation Panel: Download budget app 17% </a:t>
            </a:r>
            <a:r>
              <a:rPr lang="en" sz="2000" dirty="0"/>
              <a:t>(Jäckle et al. 2019)</a:t>
            </a:r>
            <a:endParaRPr sz="2000" dirty="0"/>
          </a:p>
          <a:p>
            <a:pPr lvl="1" eaLnBrk="1" hangingPunct="1">
              <a:spcBef>
                <a:spcPts val="0"/>
              </a:spcBef>
              <a:defRPr/>
            </a:pPr>
            <a:r>
              <a:rPr lang="en" dirty="0"/>
              <a:t>German PASS Panel: Download IAB-SMART app 16% </a:t>
            </a:r>
            <a:r>
              <a:rPr lang="en" sz="2000" dirty="0"/>
              <a:t>(Kreuter et al. 2018)</a:t>
            </a:r>
            <a:endParaRPr sz="2000" dirty="0"/>
          </a:p>
          <a:p>
            <a:pPr eaLnBrk="1" hangingPunct="1">
              <a:defRPr/>
            </a:pPr>
            <a:r>
              <a:rPr lang="en" dirty="0">
                <a:solidFill>
                  <a:srgbClr val="4A86E8"/>
                </a:solidFill>
              </a:rPr>
              <a:t>Cross-sectional general population studies:</a:t>
            </a:r>
            <a:endParaRPr dirty="0"/>
          </a:p>
          <a:p>
            <a:pPr lvl="1" eaLnBrk="1" hangingPunct="1">
              <a:spcBef>
                <a:spcPts val="0"/>
              </a:spcBef>
              <a:defRPr/>
            </a:pPr>
            <a:r>
              <a:rPr lang="en" dirty="0"/>
              <a:t>CBS Travel App Download &amp; Registration: 35% </a:t>
            </a:r>
            <a:r>
              <a:rPr lang="en" sz="2000" dirty="0"/>
              <a:t>(McCool et al. 2019) </a:t>
            </a:r>
            <a:endParaRPr dirty="0"/>
          </a:p>
          <a:p>
            <a:pPr lvl="1" eaLnBrk="1" hangingPunct="1">
              <a:spcBef>
                <a:spcPts val="0"/>
              </a:spcBef>
              <a:defRPr/>
            </a:pPr>
            <a:r>
              <a:rPr lang="en" dirty="0"/>
              <a:t>WTP varies from 12% for photo of house to 67% for GPS </a:t>
            </a:r>
            <a:r>
              <a:rPr lang="en" sz="2000" dirty="0"/>
              <a:t>(Struminskaya et al. 2018)</a:t>
            </a:r>
            <a:endParaRPr sz="2000" dirty="0"/>
          </a:p>
          <a:p>
            <a:pPr marL="0" indent="0" eaLnBrk="1" hangingPunct="1">
              <a:spcBef>
                <a:spcPts val="2133"/>
              </a:spcBef>
              <a:spcAft>
                <a:spcPts val="2133"/>
              </a:spcAft>
              <a:buFont typeface="Arial" panose="020B0604020202020204" pitchFamily="34" charset="0"/>
              <a:buNone/>
              <a:defRPr/>
            </a:pPr>
            <a:endParaRPr dirty="0"/>
          </a:p>
        </p:txBody>
      </p:sp>
      <p:sp>
        <p:nvSpPr>
          <p:cNvPr id="91140" name="Google Shape;633;p76">
            <a:extLst>
              <a:ext uri="{FF2B5EF4-FFF2-40B4-BE49-F238E27FC236}">
                <a16:creationId xmlns:a16="http://schemas.microsoft.com/office/drawing/2014/main" id="{6ECDA25E-AA4E-7F4F-8EDD-6462BD5F0D3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F3AF38F-635E-8E4B-B37A-A9E831B66D01}" type="slidenum">
              <a:rPr lang="nl-NL" altLang="nl-NL">
                <a:solidFill>
                  <a:srgbClr val="898989"/>
                </a:solidFill>
              </a:rPr>
              <a:pPr/>
              <a:t>78</a:t>
            </a:fld>
            <a:endParaRPr lang="nl-NL" altLang="nl-NL">
              <a:solidFill>
                <a:srgbClr val="898989"/>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Google Shape;638;p77">
            <a:extLst>
              <a:ext uri="{FF2B5EF4-FFF2-40B4-BE49-F238E27FC236}">
                <a16:creationId xmlns:a16="http://schemas.microsoft.com/office/drawing/2014/main" id="{9F454E5C-0B15-4C43-BD90-98E29E50041F}"/>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2. Mechanisms of (non-)participation: Concern</a:t>
            </a:r>
          </a:p>
        </p:txBody>
      </p:sp>
      <p:sp>
        <p:nvSpPr>
          <p:cNvPr id="639" name="Google Shape;639;p77">
            <a:extLst>
              <a:ext uri="{FF2B5EF4-FFF2-40B4-BE49-F238E27FC236}">
                <a16:creationId xmlns:a16="http://schemas.microsoft.com/office/drawing/2014/main" id="{284DFE2D-5FDB-BD4E-ACFA-E927A9EF957F}"/>
              </a:ext>
            </a:extLst>
          </p:cNvPr>
          <p:cNvSpPr txBox="1">
            <a:spLocks noGrp="1"/>
          </p:cNvSpPr>
          <p:nvPr>
            <p:ph type="body" idx="1"/>
          </p:nvPr>
        </p:nvSpPr>
        <p:spPr>
          <a:xfrm>
            <a:off x="415925" y="1536700"/>
            <a:ext cx="11360150" cy="4554538"/>
          </a:xfrm>
        </p:spPr>
        <p:txBody>
          <a:bodyPr lIns="121900" tIns="121900" rIns="121900" bIns="121900" rtlCol="0"/>
          <a:lstStyle/>
          <a:p>
            <a:pPr eaLnBrk="1" hangingPunct="1">
              <a:defRPr/>
            </a:pPr>
            <a:r>
              <a:rPr lang="en" dirty="0">
                <a:solidFill>
                  <a:srgbClr val="4A86E8"/>
                </a:solidFill>
              </a:rPr>
              <a:t>Privacy/security concerns:</a:t>
            </a:r>
            <a:r>
              <a:rPr lang="en" dirty="0"/>
              <a:t> higher privacy concerns correlate with lower WTP </a:t>
            </a:r>
            <a:r>
              <a:rPr lang="en" sz="1867" dirty="0"/>
              <a:t>(Keusch et al. 2020; Revilla et al. 2018; Struminskaya et al. 2018; Wenz et al. 2019) </a:t>
            </a:r>
            <a:endParaRPr dirty="0"/>
          </a:p>
        </p:txBody>
      </p:sp>
      <p:sp>
        <p:nvSpPr>
          <p:cNvPr id="93188" name="Google Shape;640;p77">
            <a:extLst>
              <a:ext uri="{FF2B5EF4-FFF2-40B4-BE49-F238E27FC236}">
                <a16:creationId xmlns:a16="http://schemas.microsoft.com/office/drawing/2014/main" id="{D88B5489-C583-6640-A368-05DC48671C2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5F7ADB3-B6FC-7F47-B2E8-185859B298BE}" type="slidenum">
              <a:rPr lang="nl-NL" altLang="nl-NL">
                <a:solidFill>
                  <a:srgbClr val="898989"/>
                </a:solidFill>
              </a:rPr>
              <a:pPr/>
              <a:t>79</a:t>
            </a:fld>
            <a:endParaRPr lang="nl-NL" altLang="nl-NL">
              <a:solidFill>
                <a:srgbClr val="898989"/>
              </a:solidFill>
            </a:endParaRPr>
          </a:p>
        </p:txBody>
      </p:sp>
      <p:pic>
        <p:nvPicPr>
          <p:cNvPr id="93189" name="Google Shape;641;p77">
            <a:extLst>
              <a:ext uri="{FF2B5EF4-FFF2-40B4-BE49-F238E27FC236}">
                <a16:creationId xmlns:a16="http://schemas.microsoft.com/office/drawing/2014/main" id="{0924EE5A-4E32-5349-8CB3-A40711C8260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9825"/>
            <a:ext cx="9144000"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Google Shape;642;p77">
            <a:extLst>
              <a:ext uri="{FF2B5EF4-FFF2-40B4-BE49-F238E27FC236}">
                <a16:creationId xmlns:a16="http://schemas.microsoft.com/office/drawing/2014/main" id="{DF72817F-7126-C64F-B203-241DBCC8332D}"/>
              </a:ext>
            </a:extLst>
          </p:cNvPr>
          <p:cNvSpPr txBox="1">
            <a:spLocks noChangeArrowheads="1"/>
          </p:cNvSpPr>
          <p:nvPr/>
        </p:nvSpPr>
        <p:spPr bwMode="auto">
          <a:xfrm>
            <a:off x="1524000" y="6342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1400"/>
              <a:t>Source: Keusch, Struminskaya, Kreuter, Weichbold (i2020)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78A91755-2DFB-AD41-B4BB-635E59407A48}"/>
              </a:ext>
            </a:extLst>
          </p:cNvPr>
          <p:cNvSpPr>
            <a:spLocks noGrp="1" noChangeArrowheads="1"/>
          </p:cNvSpPr>
          <p:nvPr>
            <p:ph type="title"/>
          </p:nvPr>
        </p:nvSpPr>
        <p:spPr/>
        <p:txBody>
          <a:bodyPr/>
          <a:lstStyle/>
          <a:p>
            <a:pPr eaLnBrk="1" hangingPunct="1"/>
            <a:r>
              <a:rPr lang="nl-NL" altLang="nl-NL"/>
              <a:t>Transaction data</a:t>
            </a:r>
          </a:p>
        </p:txBody>
      </p:sp>
      <p:pic>
        <p:nvPicPr>
          <p:cNvPr id="20484" name="Picture 4">
            <a:extLst>
              <a:ext uri="{FF2B5EF4-FFF2-40B4-BE49-F238E27FC236}">
                <a16:creationId xmlns:a16="http://schemas.microsoft.com/office/drawing/2014/main" id="{AE123556-DFE7-654C-A447-9993A2AA85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032625" y="2262188"/>
            <a:ext cx="2695575" cy="1695450"/>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9700" name="AutoShape 2" descr="Afbeeldingsresultaat voor albert heijn bonus">
            <a:extLst>
              <a:ext uri="{FF2B5EF4-FFF2-40B4-BE49-F238E27FC236}">
                <a16:creationId xmlns:a16="http://schemas.microsoft.com/office/drawing/2014/main" id="{B4D3C987-FFB5-3C4A-8508-2D8BCAE9ADC8}"/>
              </a:ext>
            </a:extLst>
          </p:cNvPr>
          <p:cNvSpPr>
            <a:spLocks noChangeAspect="1" noChangeArrowheads="1"/>
          </p:cNvSpPr>
          <p:nvPr/>
        </p:nvSpPr>
        <p:spPr bwMode="auto">
          <a:xfrm>
            <a:off x="164941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nl-NL" altLang="nl-NL" sz="1800">
              <a:latin typeface="Tahoma" panose="020B0604030504040204" pitchFamily="34" charset="0"/>
            </a:endParaRPr>
          </a:p>
        </p:txBody>
      </p:sp>
      <p:pic>
        <p:nvPicPr>
          <p:cNvPr id="20483" name="Picture 3">
            <a:extLst>
              <a:ext uri="{FF2B5EF4-FFF2-40B4-BE49-F238E27FC236}">
                <a16:creationId xmlns:a16="http://schemas.microsoft.com/office/drawing/2014/main" id="{F65D72B8-3F91-974C-B06F-C02A881CD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1844675"/>
            <a:ext cx="3921125" cy="253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0485" name="Picture 5">
            <a:extLst>
              <a:ext uri="{FF2B5EF4-FFF2-40B4-BE49-F238E27FC236}">
                <a16:creationId xmlns:a16="http://schemas.microsoft.com/office/drawing/2014/main" id="{7D586B5A-AAF7-C545-8AA5-96D1D72C6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160338"/>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 name="Rounded Rectangle 4">
            <a:extLst>
              <a:ext uri="{FF2B5EF4-FFF2-40B4-BE49-F238E27FC236}">
                <a16:creationId xmlns:a16="http://schemas.microsoft.com/office/drawing/2014/main" id="{4EF354AD-4947-E249-BD13-710A955C9449}"/>
              </a:ext>
            </a:extLst>
          </p:cNvPr>
          <p:cNvSpPr>
            <a:spLocks noChangeArrowheads="1"/>
          </p:cNvSpPr>
          <p:nvPr/>
        </p:nvSpPr>
        <p:spPr bwMode="auto">
          <a:xfrm>
            <a:off x="2208213" y="4652963"/>
            <a:ext cx="8064500" cy="1944687"/>
          </a:xfrm>
          <a:prstGeom prst="roundRect">
            <a:avLst>
              <a:gd name="adj" fmla="val 16667"/>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nl-NL" altLang="nl-NL" sz="2000">
                <a:latin typeface="Tahoma" panose="020B0604030504040204" pitchFamily="34" charset="0"/>
              </a:rPr>
              <a:t>-Data Availability? Often proprietary!</a:t>
            </a:r>
            <a:r>
              <a:rPr lang="en-US" altLang="nl-NL" sz="2000">
                <a:latin typeface="Tahoma" panose="020B0604030504040204" pitchFamily="34" charset="0"/>
              </a:rPr>
              <a:t> A key strength of surveys is public access to data, permitting </a:t>
            </a:r>
            <a:r>
              <a:rPr lang="en-US" altLang="nl-NL" sz="2000" b="1">
                <a:latin typeface="Tahoma" panose="020B0604030504040204" pitchFamily="34" charset="0"/>
              </a:rPr>
              <a:t>replication and reanalysis</a:t>
            </a:r>
            <a:endParaRPr lang="nl-NL" altLang="nl-NL" sz="2000" b="1">
              <a:latin typeface="Tahoma" panose="020B0604030504040204" pitchFamily="34" charset="0"/>
            </a:endParaRPr>
          </a:p>
          <a:p>
            <a:pPr eaLnBrk="1" hangingPunct="1">
              <a:lnSpc>
                <a:spcPct val="100000"/>
              </a:lnSpc>
              <a:spcBef>
                <a:spcPct val="0"/>
              </a:spcBef>
              <a:buFontTx/>
              <a:buNone/>
            </a:pPr>
            <a:r>
              <a:rPr lang="nl-NL" altLang="nl-NL" sz="2000">
                <a:latin typeface="Tahoma" panose="020B0604030504040204" pitchFamily="34" charset="0"/>
              </a:rPr>
              <a:t>-Not everyone uses cards!</a:t>
            </a:r>
          </a:p>
          <a:p>
            <a:pPr eaLnBrk="1" hangingPunct="1">
              <a:lnSpc>
                <a:spcPct val="100000"/>
              </a:lnSpc>
              <a:spcBef>
                <a:spcPct val="0"/>
              </a:spcBef>
              <a:buFontTx/>
              <a:buNone/>
            </a:pPr>
            <a:r>
              <a:rPr lang="nl-NL" altLang="nl-NL" sz="2000">
                <a:latin typeface="Tahoma" panose="020B0604030504040204" pitchFamily="34" charset="0"/>
              </a:rPr>
              <a:t>-Knowing what people buy is not the same as understanding WHY they buy!</a:t>
            </a:r>
          </a:p>
          <a:p>
            <a:pPr eaLnBrk="1" hangingPunct="1">
              <a:lnSpc>
                <a:spcPct val="100000"/>
              </a:lnSpc>
              <a:spcBef>
                <a:spcPct val="0"/>
              </a:spcBef>
              <a:buFontTx/>
              <a:buNone/>
            </a:pPr>
            <a:endParaRPr lang="nl-NL" altLang="nl-NL" sz="18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Titel 1">
            <a:extLst>
              <a:ext uri="{FF2B5EF4-FFF2-40B4-BE49-F238E27FC236}">
                <a16:creationId xmlns:a16="http://schemas.microsoft.com/office/drawing/2014/main" id="{22AFF720-A7F5-8A44-8112-75C35345EA68}"/>
              </a:ext>
            </a:extLst>
          </p:cNvPr>
          <p:cNvSpPr>
            <a:spLocks noGrp="1" noChangeArrowheads="1"/>
          </p:cNvSpPr>
          <p:nvPr>
            <p:ph type="title"/>
          </p:nvPr>
        </p:nvSpPr>
        <p:spPr/>
        <p:txBody>
          <a:bodyPr/>
          <a:lstStyle/>
          <a:p>
            <a:pPr eaLnBrk="1" hangingPunct="1"/>
            <a:r>
              <a:rPr lang="de-DE" altLang="nl-NL"/>
              <a:t>Concern by Number of Smartphone Activities</a:t>
            </a:r>
          </a:p>
        </p:txBody>
      </p:sp>
      <p:pic>
        <p:nvPicPr>
          <p:cNvPr id="95235" name="Content Placeholder 5">
            <a:extLst>
              <a:ext uri="{FF2B5EF4-FFF2-40B4-BE49-F238E27FC236}">
                <a16:creationId xmlns:a16="http://schemas.microsoft.com/office/drawing/2014/main" id="{DDCE9A75-2050-424B-9A16-54B6AC0174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12775" y="1219200"/>
            <a:ext cx="11480800" cy="5137150"/>
          </a:xfrm>
        </p:spPr>
      </p:pic>
      <p:sp>
        <p:nvSpPr>
          <p:cNvPr id="95236" name="TextBox 4">
            <a:extLst>
              <a:ext uri="{FF2B5EF4-FFF2-40B4-BE49-F238E27FC236}">
                <a16:creationId xmlns:a16="http://schemas.microsoft.com/office/drawing/2014/main" id="{39C416BE-844B-AE43-BC80-FA6DA0A4658D}"/>
              </a:ext>
            </a:extLst>
          </p:cNvPr>
          <p:cNvSpPr txBox="1">
            <a:spLocks noChangeArrowheads="1"/>
          </p:cNvSpPr>
          <p:nvPr/>
        </p:nvSpPr>
        <p:spPr bwMode="auto">
          <a:xfrm>
            <a:off x="7324725" y="6356350"/>
            <a:ext cx="4546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1400"/>
              <a:t>Source: Keusch, Struminskaya, Kreuter, Weichbold (i2020)</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F10ED558-DAD3-784A-A475-E7BA6870191D}"/>
              </a:ext>
            </a:extLst>
          </p:cNvPr>
          <p:cNvSpPr>
            <a:spLocks noGrp="1" noChangeArrowheads="1"/>
          </p:cNvSpPr>
          <p:nvPr>
            <p:ph type="title"/>
          </p:nvPr>
        </p:nvSpPr>
        <p:spPr>
          <a:xfrm>
            <a:off x="838200" y="365125"/>
            <a:ext cx="10515600" cy="876300"/>
          </a:xfrm>
        </p:spPr>
        <p:txBody>
          <a:bodyPr/>
          <a:lstStyle/>
          <a:p>
            <a:pPr eaLnBrk="1" hangingPunct="1"/>
            <a:r>
              <a:rPr lang="en-US" altLang="nl-NL"/>
              <a:t>No Effect of Emphasizing Privacy </a:t>
            </a:r>
            <a:endParaRPr lang="nl-NL" altLang="nl-NL"/>
          </a:p>
        </p:txBody>
      </p:sp>
      <p:sp>
        <p:nvSpPr>
          <p:cNvPr id="97283" name="Slide Number Placeholder 3">
            <a:extLst>
              <a:ext uri="{FF2B5EF4-FFF2-40B4-BE49-F238E27FC236}">
                <a16:creationId xmlns:a16="http://schemas.microsoft.com/office/drawing/2014/main" id="{ADE0B840-EC71-CE40-AB5B-B720F8D5E4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defRPr>
            </a:lvl9pPr>
          </a:lstStyle>
          <a:p>
            <a:fld id="{8AB4510D-1017-004E-B943-D5B2DCDC9656}" type="slidenum">
              <a:rPr lang="de-DE" altLang="nl-NL">
                <a:solidFill>
                  <a:srgbClr val="898989"/>
                </a:solidFill>
              </a:rPr>
              <a:pPr/>
              <a:t>81</a:t>
            </a:fld>
            <a:endParaRPr lang="de-DE" altLang="nl-NL">
              <a:solidFill>
                <a:srgbClr val="898989"/>
              </a:solidFill>
            </a:endParaRPr>
          </a:p>
        </p:txBody>
      </p:sp>
      <p:sp>
        <p:nvSpPr>
          <p:cNvPr id="5" name="Content Placeholder 4">
            <a:extLst>
              <a:ext uri="{FF2B5EF4-FFF2-40B4-BE49-F238E27FC236}">
                <a16:creationId xmlns:a16="http://schemas.microsoft.com/office/drawing/2014/main" id="{1BA813B4-40C9-2747-9CC3-30E8E9260C2B}"/>
              </a:ext>
            </a:extLst>
          </p:cNvPr>
          <p:cNvSpPr>
            <a:spLocks noGrp="1"/>
          </p:cNvSpPr>
          <p:nvPr>
            <p:ph idx="1"/>
          </p:nvPr>
        </p:nvSpPr>
        <p:spPr>
          <a:xfrm>
            <a:off x="8280400" y="1420813"/>
            <a:ext cx="3403600" cy="3521075"/>
          </a:xfrm>
        </p:spPr>
        <p:txBody>
          <a:bodyPr>
            <a:noAutofit/>
          </a:bodyPr>
          <a:lstStyle/>
          <a:p>
            <a:pPr marL="0" indent="0" eaLnBrk="1" hangingPunct="1">
              <a:buFont typeface="Arial" panose="020B0604020202020204" pitchFamily="34" charset="0"/>
              <a:buNone/>
              <a:defRPr/>
            </a:pPr>
            <a:r>
              <a:rPr lang="en-US" sz="2000" dirty="0"/>
              <a:t>“The data you provide will be treated confidentially. It will only be available to researchers conducting this study and your personal information will not be shared with third parties. The results of the survey will only be made available in the anonymized form. Your data is safe in all of our surveys. From the statistical information by CBS personal information can never be inferred.”</a:t>
            </a:r>
          </a:p>
          <a:p>
            <a:pPr marL="0" indent="0" eaLnBrk="1" hangingPunct="1">
              <a:buFont typeface="Arial" panose="020B0604020202020204" pitchFamily="34" charset="0"/>
              <a:buNone/>
              <a:defRPr/>
            </a:pPr>
            <a:endParaRPr lang="en-US" sz="1000" dirty="0"/>
          </a:p>
          <a:p>
            <a:pPr eaLnBrk="1" hangingPunct="1">
              <a:defRPr/>
            </a:pPr>
            <a:r>
              <a:rPr lang="en-US" sz="2000" dirty="0"/>
              <a:t>No significant differences</a:t>
            </a:r>
            <a:endParaRPr lang="en-US" sz="1600" dirty="0"/>
          </a:p>
        </p:txBody>
      </p:sp>
      <p:sp>
        <p:nvSpPr>
          <p:cNvPr id="97285" name="TextBox 2">
            <a:extLst>
              <a:ext uri="{FF2B5EF4-FFF2-40B4-BE49-F238E27FC236}">
                <a16:creationId xmlns:a16="http://schemas.microsoft.com/office/drawing/2014/main" id="{5F257296-E89E-164D-8085-6ACE48D4AE89}"/>
              </a:ext>
            </a:extLst>
          </p:cNvPr>
          <p:cNvSpPr txBox="1">
            <a:spLocks noChangeArrowheads="1"/>
          </p:cNvSpPr>
          <p:nvPr/>
        </p:nvSpPr>
        <p:spPr bwMode="auto">
          <a:xfrm>
            <a:off x="838200" y="6356350"/>
            <a:ext cx="65166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1600"/>
              <a:t>n=1883, Dutch smartphone &amp; tablet users</a:t>
            </a:r>
          </a:p>
          <a:p>
            <a:endParaRPr lang="en-US" altLang="nl-NL"/>
          </a:p>
        </p:txBody>
      </p:sp>
      <p:pic>
        <p:nvPicPr>
          <p:cNvPr id="97286" name="Picture 3">
            <a:extLst>
              <a:ext uri="{FF2B5EF4-FFF2-40B4-BE49-F238E27FC236}">
                <a16:creationId xmlns:a16="http://schemas.microsoft.com/office/drawing/2014/main" id="{88C0DF29-D17D-E14A-9F61-DF1257BE9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1425"/>
            <a:ext cx="7096125"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7" name="TextBox 7">
            <a:extLst>
              <a:ext uri="{FF2B5EF4-FFF2-40B4-BE49-F238E27FC236}">
                <a16:creationId xmlns:a16="http://schemas.microsoft.com/office/drawing/2014/main" id="{A04FE56F-EBC2-0C40-AB43-B2118347A01B}"/>
              </a:ext>
            </a:extLst>
          </p:cNvPr>
          <p:cNvSpPr txBox="1">
            <a:spLocks noChangeArrowheads="1"/>
          </p:cNvSpPr>
          <p:nvPr/>
        </p:nvSpPr>
        <p:spPr bwMode="auto">
          <a:xfrm>
            <a:off x="8434388" y="6356350"/>
            <a:ext cx="313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i="1"/>
              <a:t>Struminskaya et al. (2018)</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Google Shape;647;p78">
            <a:extLst>
              <a:ext uri="{FF2B5EF4-FFF2-40B4-BE49-F238E27FC236}">
                <a16:creationId xmlns:a16="http://schemas.microsoft.com/office/drawing/2014/main" id="{5713E036-8916-AA46-A9DA-CA59603FD7F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2. Mechanisms of (non-)participation: Incentives</a:t>
            </a:r>
          </a:p>
        </p:txBody>
      </p:sp>
      <p:sp>
        <p:nvSpPr>
          <p:cNvPr id="648" name="Google Shape;648;p78">
            <a:extLst>
              <a:ext uri="{FF2B5EF4-FFF2-40B4-BE49-F238E27FC236}">
                <a16:creationId xmlns:a16="http://schemas.microsoft.com/office/drawing/2014/main" id="{DEF592F8-760B-774E-A0B3-683FF48D2C0F}"/>
              </a:ext>
            </a:extLst>
          </p:cNvPr>
          <p:cNvSpPr txBox="1">
            <a:spLocks noGrp="1"/>
          </p:cNvSpPr>
          <p:nvPr>
            <p:ph type="body" idx="1"/>
          </p:nvPr>
        </p:nvSpPr>
        <p:spPr>
          <a:xfrm>
            <a:off x="415925" y="1536700"/>
            <a:ext cx="11776075" cy="5205413"/>
          </a:xfrm>
        </p:spPr>
        <p:txBody>
          <a:bodyPr lIns="121900" tIns="121900" rIns="121900" bIns="121900" rtlCol="0"/>
          <a:lstStyle/>
          <a:p>
            <a:pPr marL="152396" indent="0" eaLnBrk="1" hangingPunct="1">
              <a:buFont typeface="Arial" panose="020B0604020202020204" pitchFamily="34" charset="0"/>
              <a:buNone/>
              <a:defRPr/>
            </a:pPr>
            <a:r>
              <a:rPr lang="en" sz="2400" dirty="0"/>
              <a:t>Inconsistent findings </a:t>
            </a:r>
          </a:p>
          <a:p>
            <a:pPr marL="152396" indent="0" eaLnBrk="1" hangingPunct="1">
              <a:buFont typeface="Arial" panose="020B0604020202020204" pitchFamily="34" charset="0"/>
              <a:buNone/>
              <a:defRPr/>
            </a:pPr>
            <a:endParaRPr lang="en" sz="2400" dirty="0"/>
          </a:p>
          <a:p>
            <a:pPr eaLnBrk="1" hangingPunct="1">
              <a:defRPr/>
            </a:pPr>
            <a:r>
              <a:rPr lang="en" sz="2400" dirty="0"/>
              <a:t>Keusch et al. (2019):</a:t>
            </a:r>
            <a:endParaRPr sz="2400" dirty="0"/>
          </a:p>
          <a:p>
            <a:pPr lvl="1" eaLnBrk="1" hangingPunct="1">
              <a:spcBef>
                <a:spcPts val="0"/>
              </a:spcBef>
              <a:defRPr/>
            </a:pPr>
            <a:r>
              <a:rPr lang="en" sz="2000" dirty="0"/>
              <a:t>Incentives for </a:t>
            </a:r>
            <a:r>
              <a:rPr lang="nl-NL" sz="2000" dirty="0"/>
              <a:t>app </a:t>
            </a:r>
            <a:r>
              <a:rPr lang="en" sz="2000" dirty="0"/>
              <a:t>download and staying until end of study increase hypothetical WTP</a:t>
            </a:r>
            <a:endParaRPr sz="2000" dirty="0"/>
          </a:p>
          <a:p>
            <a:pPr eaLnBrk="1" hangingPunct="1">
              <a:defRPr/>
            </a:pPr>
            <a:r>
              <a:rPr lang="en" sz="2400" dirty="0"/>
              <a:t>Haas et al. (2000): IAB-SMART, Germany</a:t>
            </a:r>
            <a:endParaRPr sz="2400" dirty="0"/>
          </a:p>
          <a:p>
            <a:pPr lvl="1" eaLnBrk="1" hangingPunct="1">
              <a:spcBef>
                <a:spcPts val="0"/>
              </a:spcBef>
              <a:defRPr/>
            </a:pPr>
            <a:r>
              <a:rPr lang="en" sz="2000" dirty="0"/>
              <a:t>20€ for installation increase installation rate over 10€ (16% vs. 13%)</a:t>
            </a:r>
            <a:endParaRPr sz="2000" dirty="0"/>
          </a:p>
          <a:p>
            <a:pPr lvl="1" eaLnBrk="1" hangingPunct="1">
              <a:spcBef>
                <a:spcPts val="0"/>
              </a:spcBef>
              <a:defRPr/>
            </a:pPr>
            <a:r>
              <a:rPr lang="en" sz="2000" dirty="0"/>
              <a:t>Bonus incentive for consenting to all 5 passive data collection functions has no effect</a:t>
            </a:r>
            <a:endParaRPr sz="2000" dirty="0"/>
          </a:p>
          <a:p>
            <a:pPr eaLnBrk="1" hangingPunct="1">
              <a:defRPr/>
            </a:pPr>
            <a:r>
              <a:rPr lang="en" sz="2400" dirty="0"/>
              <a:t>McCool et al. (in preparation): CBS Travel App, The Netherlands</a:t>
            </a:r>
            <a:endParaRPr sz="2400" dirty="0"/>
          </a:p>
          <a:p>
            <a:pPr lvl="1" eaLnBrk="1" hangingPunct="1">
              <a:spcBef>
                <a:spcPts val="0"/>
              </a:spcBef>
              <a:defRPr/>
            </a:pPr>
            <a:r>
              <a:rPr lang="en" sz="2000" dirty="0"/>
              <a:t>Bonus incentive for staying until end of field period increase participation: 5€ Prepaid (voucher) +</a:t>
            </a:r>
            <a:endParaRPr sz="2000" dirty="0"/>
          </a:p>
          <a:p>
            <a:pPr lvl="2" eaLnBrk="1" hangingPunct="1">
              <a:spcBef>
                <a:spcPts val="0"/>
              </a:spcBef>
              <a:defRPr/>
            </a:pPr>
            <a:r>
              <a:rPr lang="en" sz="1800" dirty="0"/>
              <a:t>+ 5€ Registration + 5€ at the end: 30%</a:t>
            </a:r>
            <a:endParaRPr sz="1800" dirty="0"/>
          </a:p>
          <a:p>
            <a:pPr lvl="2" eaLnBrk="1" hangingPunct="1">
              <a:spcBef>
                <a:spcPts val="0"/>
              </a:spcBef>
              <a:defRPr/>
            </a:pPr>
            <a:r>
              <a:rPr lang="en" sz="1800" dirty="0"/>
              <a:t>+ 10€ at the end: 36%</a:t>
            </a:r>
            <a:endParaRPr sz="1800" dirty="0"/>
          </a:p>
          <a:p>
            <a:pPr lvl="2" eaLnBrk="1" hangingPunct="1">
              <a:spcBef>
                <a:spcPts val="0"/>
              </a:spcBef>
              <a:defRPr/>
            </a:pPr>
            <a:r>
              <a:rPr lang="en" sz="1800" dirty="0"/>
              <a:t>+ 20€ at the end: 40% </a:t>
            </a:r>
            <a:endParaRPr sz="1800" dirty="0"/>
          </a:p>
          <a:p>
            <a:pPr eaLnBrk="1" hangingPunct="1">
              <a:defRPr/>
            </a:pPr>
            <a:r>
              <a:rPr lang="en" sz="2400" dirty="0"/>
              <a:t>Jäckle et al. (2019): IP Spending Study, UK</a:t>
            </a:r>
            <a:endParaRPr sz="2400" dirty="0"/>
          </a:p>
          <a:p>
            <a:pPr lvl="1" eaLnBrk="1" hangingPunct="1">
              <a:spcBef>
                <a:spcPts val="0"/>
              </a:spcBef>
              <a:defRPr/>
            </a:pPr>
            <a:r>
              <a:rPr lang="en" sz="2000" dirty="0"/>
              <a:t>6£ incentive for installation does not increase installation rate over 2£</a:t>
            </a:r>
            <a:endParaRPr sz="2000" dirty="0"/>
          </a:p>
          <a:p>
            <a:pPr marL="0" indent="0" eaLnBrk="1" hangingPunct="1">
              <a:spcBef>
                <a:spcPts val="2133"/>
              </a:spcBef>
              <a:spcAft>
                <a:spcPts val="2133"/>
              </a:spcAft>
              <a:buFont typeface="Arial" panose="020B0604020202020204" pitchFamily="34" charset="0"/>
              <a:buNone/>
              <a:defRPr/>
            </a:pPr>
            <a:endParaRPr dirty="0"/>
          </a:p>
        </p:txBody>
      </p:sp>
      <p:sp>
        <p:nvSpPr>
          <p:cNvPr id="99332" name="Google Shape;649;p78">
            <a:extLst>
              <a:ext uri="{FF2B5EF4-FFF2-40B4-BE49-F238E27FC236}">
                <a16:creationId xmlns:a16="http://schemas.microsoft.com/office/drawing/2014/main" id="{29E10922-4B69-4448-A0ED-E898099531C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7F93D96-1FF0-0E4C-ACBC-B203B01D564C}" type="slidenum">
              <a:rPr lang="nl-NL" altLang="nl-NL">
                <a:solidFill>
                  <a:srgbClr val="898989"/>
                </a:solidFill>
              </a:rPr>
              <a:pPr/>
              <a:t>82</a:t>
            </a:fld>
            <a:endParaRPr lang="nl-NL" altLang="nl-NL">
              <a:solidFill>
                <a:srgbClr val="898989"/>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Google Shape;661;p80">
            <a:extLst>
              <a:ext uri="{FF2B5EF4-FFF2-40B4-BE49-F238E27FC236}">
                <a16:creationId xmlns:a16="http://schemas.microsoft.com/office/drawing/2014/main" id="{68F426F4-4CC1-3A4B-8881-AB1BC81F342C}"/>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2. Mechanisms of (non)participation: </a:t>
            </a:r>
            <a:br>
              <a:rPr lang="nl-NL" altLang="nl-NL"/>
            </a:br>
            <a:r>
              <a:rPr lang="nl-NL" altLang="nl-NL"/>
              <a:t>Privacy &amp; consent</a:t>
            </a:r>
          </a:p>
        </p:txBody>
      </p:sp>
      <p:sp>
        <p:nvSpPr>
          <p:cNvPr id="101379" name="Google Shape;662;p80">
            <a:extLst>
              <a:ext uri="{FF2B5EF4-FFF2-40B4-BE49-F238E27FC236}">
                <a16:creationId xmlns:a16="http://schemas.microsoft.com/office/drawing/2014/main" id="{E3FA3F0F-6A9F-F54E-A60D-A2E47A0404E6}"/>
              </a:ext>
            </a:extLst>
          </p:cNvPr>
          <p:cNvSpPr>
            <a:spLocks noGrp="1" noChangeArrowheads="1"/>
          </p:cNvSpPr>
          <p:nvPr>
            <p:ph type="body" idx="1"/>
          </p:nvPr>
        </p:nvSpPr>
        <p:spPr>
          <a:xfrm>
            <a:off x="415925" y="1927225"/>
            <a:ext cx="11360150" cy="4164013"/>
          </a:xfrm>
        </p:spPr>
        <p:txBody>
          <a:bodyPr lIns="121900" tIns="121900" rIns="121900" bIns="121900"/>
          <a:lstStyle/>
          <a:p>
            <a:pPr marL="608013" indent="-455613" eaLnBrk="1" hangingPunct="1">
              <a:spcBef>
                <a:spcPct val="0"/>
              </a:spcBef>
              <a:spcAft>
                <a:spcPct val="0"/>
              </a:spcAft>
            </a:pPr>
            <a:r>
              <a:rPr lang="nl-NL" altLang="nl-NL"/>
              <a:t>Participants might have concerns about potential risks related to sensor data </a:t>
            </a:r>
          </a:p>
          <a:p>
            <a:pPr marL="1217613" lvl="1" indent="-422275" eaLnBrk="1" hangingPunct="1">
              <a:spcBef>
                <a:spcPct val="0"/>
              </a:spcBef>
              <a:spcAft>
                <a:spcPct val="0"/>
              </a:spcAft>
            </a:pPr>
            <a:r>
              <a:rPr lang="nl-NL" altLang="nl-NL"/>
              <a:t>Data streams could be intercepted by unauthorized party</a:t>
            </a:r>
          </a:p>
          <a:p>
            <a:pPr marL="1217613" lvl="1" indent="-422275" eaLnBrk="1" hangingPunct="1">
              <a:spcBef>
                <a:spcPct val="0"/>
              </a:spcBef>
              <a:spcAft>
                <a:spcPct val="0"/>
              </a:spcAft>
            </a:pPr>
            <a:r>
              <a:rPr lang="nl-NL" altLang="nl-NL"/>
              <a:t>Connecting multiple streams of data could re-identify previously anonymous users</a:t>
            </a:r>
          </a:p>
          <a:p>
            <a:pPr marL="1217613" lvl="1" indent="-422275" eaLnBrk="1" hangingPunct="1">
              <a:spcBef>
                <a:spcPct val="0"/>
              </a:spcBef>
              <a:spcAft>
                <a:spcPct val="0"/>
              </a:spcAft>
            </a:pPr>
            <a:r>
              <a:rPr lang="nl-NL" altLang="nl-NL"/>
              <a:t>Information could be used to impact credit, employment, or insurability</a:t>
            </a:r>
          </a:p>
          <a:p>
            <a:pPr marL="608013" indent="-455613" eaLnBrk="1" hangingPunct="1">
              <a:spcBef>
                <a:spcPts val="2138"/>
              </a:spcBef>
              <a:spcAft>
                <a:spcPct val="0"/>
              </a:spcAft>
            </a:pPr>
            <a:r>
              <a:rPr lang="nl-NL" altLang="nl-NL"/>
              <a:t>Collecting GDPR-conforming consent</a:t>
            </a:r>
          </a:p>
          <a:p>
            <a:pPr marL="608013" indent="-455613" eaLnBrk="1" hangingPunct="1">
              <a:spcBef>
                <a:spcPct val="0"/>
              </a:spcBef>
              <a:spcAft>
                <a:spcPct val="0"/>
              </a:spcAft>
            </a:pPr>
            <a:r>
              <a:rPr lang="nl-NL" altLang="nl-NL"/>
              <a:t>Processing raw data on device</a:t>
            </a:r>
          </a:p>
          <a:p>
            <a:pPr marL="608013" indent="-455613" eaLnBrk="1" hangingPunct="1">
              <a:spcBef>
                <a:spcPct val="0"/>
              </a:spcBef>
              <a:spcAft>
                <a:spcPct val="0"/>
              </a:spcAft>
            </a:pPr>
            <a:r>
              <a:rPr lang="nl-NL" altLang="nl-NL"/>
              <a:t>Collecting data at lowest frequency necessary to answer research question </a:t>
            </a:r>
          </a:p>
        </p:txBody>
      </p:sp>
      <p:sp>
        <p:nvSpPr>
          <p:cNvPr id="101380" name="Google Shape;663;p80">
            <a:extLst>
              <a:ext uri="{FF2B5EF4-FFF2-40B4-BE49-F238E27FC236}">
                <a16:creationId xmlns:a16="http://schemas.microsoft.com/office/drawing/2014/main" id="{99C0055D-E3F7-E94C-895F-F1D55886666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B5CEC20-36BC-EA44-A548-98FC956EBBC9}" type="slidenum">
              <a:rPr lang="nl-NL" altLang="nl-NL">
                <a:solidFill>
                  <a:srgbClr val="898989"/>
                </a:solidFill>
              </a:rPr>
              <a:pPr/>
              <a:t>83</a:t>
            </a:fld>
            <a:endParaRPr lang="nl-NL" altLang="nl-NL">
              <a:solidFill>
                <a:srgbClr val="898989"/>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Google Shape;668;p81">
            <a:extLst>
              <a:ext uri="{FF2B5EF4-FFF2-40B4-BE49-F238E27FC236}">
                <a16:creationId xmlns:a16="http://schemas.microsoft.com/office/drawing/2014/main" id="{CBF889C7-EB90-5A4C-942A-BA767807FC4F}"/>
              </a:ext>
            </a:extLst>
          </p:cNvPr>
          <p:cNvSpPr>
            <a:spLocks noGrp="1" noChangeArrowheads="1"/>
          </p:cNvSpPr>
          <p:nvPr>
            <p:ph type="title"/>
          </p:nvPr>
        </p:nvSpPr>
        <p:spPr>
          <a:xfrm>
            <a:off x="415925" y="442913"/>
            <a:ext cx="11360150" cy="763587"/>
          </a:xfrm>
        </p:spPr>
        <p:txBody>
          <a:bodyPr lIns="121900" tIns="121900" rIns="121900" bIns="121900"/>
          <a:lstStyle/>
          <a:p>
            <a:pPr eaLnBrk="1" hangingPunct="1">
              <a:spcBef>
                <a:spcPct val="0"/>
              </a:spcBef>
              <a:spcAft>
                <a:spcPct val="0"/>
              </a:spcAft>
            </a:pPr>
            <a:r>
              <a:rPr lang="nl-NL" altLang="nl-NL"/>
              <a:t>2. Example for consent: In-browser GPS </a:t>
            </a:r>
            <a:r>
              <a:rPr lang="nl-NL" altLang="nl-NL" sz="2400">
                <a:solidFill>
                  <a:srgbClr val="44546A"/>
                </a:solidFill>
              </a:rPr>
              <a:t>(Struminskaya et al. 2018)</a:t>
            </a:r>
            <a:endParaRPr lang="nl-NL" altLang="nl-NL"/>
          </a:p>
        </p:txBody>
      </p:sp>
      <p:sp>
        <p:nvSpPr>
          <p:cNvPr id="103427" name="Google Shape;669;p81">
            <a:extLst>
              <a:ext uri="{FF2B5EF4-FFF2-40B4-BE49-F238E27FC236}">
                <a16:creationId xmlns:a16="http://schemas.microsoft.com/office/drawing/2014/main" id="{7AD906D5-9259-8B45-B449-71180656E8D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BB319CF-8E75-ED49-B552-B867CB174911}" type="slidenum">
              <a:rPr lang="nl-NL" altLang="nl-NL">
                <a:solidFill>
                  <a:srgbClr val="898989"/>
                </a:solidFill>
              </a:rPr>
              <a:pPr/>
              <a:t>84</a:t>
            </a:fld>
            <a:endParaRPr lang="nl-NL" altLang="nl-NL">
              <a:solidFill>
                <a:srgbClr val="898989"/>
              </a:solidFill>
            </a:endParaRPr>
          </a:p>
        </p:txBody>
      </p:sp>
      <p:pic>
        <p:nvPicPr>
          <p:cNvPr id="103428" name="Google Shape;670;p81">
            <a:extLst>
              <a:ext uri="{FF2B5EF4-FFF2-40B4-BE49-F238E27FC236}">
                <a16:creationId xmlns:a16="http://schemas.microsoft.com/office/drawing/2014/main" id="{CD647E97-3D51-1849-8A5E-58ECFD8F83E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338" y="1536700"/>
            <a:ext cx="2563812"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Google Shape;671;p81">
            <a:extLst>
              <a:ext uri="{FF2B5EF4-FFF2-40B4-BE49-F238E27FC236}">
                <a16:creationId xmlns:a16="http://schemas.microsoft.com/office/drawing/2014/main" id="{D51C7F6F-ED93-1F46-B077-62D65B4B466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300" y="1536700"/>
            <a:ext cx="25654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Google Shape;672;p81">
            <a:extLst>
              <a:ext uri="{FF2B5EF4-FFF2-40B4-BE49-F238E27FC236}">
                <a16:creationId xmlns:a16="http://schemas.microsoft.com/office/drawing/2014/main" id="{8C87E0F2-C030-1448-B57F-0F3AEEB84213}"/>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850" y="1527175"/>
            <a:ext cx="2563813" cy="457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1" name="Google Shape;673;p81">
            <a:extLst>
              <a:ext uri="{FF2B5EF4-FFF2-40B4-BE49-F238E27FC236}">
                <a16:creationId xmlns:a16="http://schemas.microsoft.com/office/drawing/2014/main" id="{AF721EF0-6954-EB40-8602-66CE05320F27}"/>
              </a:ext>
            </a:extLst>
          </p:cNvPr>
          <p:cNvSpPr txBox="1">
            <a:spLocks noChangeArrowheads="1"/>
          </p:cNvSpPr>
          <p:nvPr/>
        </p:nvSpPr>
        <p:spPr bwMode="auto">
          <a:xfrm>
            <a:off x="1303338" y="6072188"/>
            <a:ext cx="25638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General consent</a:t>
            </a:r>
          </a:p>
        </p:txBody>
      </p:sp>
      <p:sp>
        <p:nvSpPr>
          <p:cNvPr id="103432" name="Google Shape;674;p81">
            <a:extLst>
              <a:ext uri="{FF2B5EF4-FFF2-40B4-BE49-F238E27FC236}">
                <a16:creationId xmlns:a16="http://schemas.microsoft.com/office/drawing/2014/main" id="{5A459E8F-100E-5643-BC98-CC584C5CAF77}"/>
              </a:ext>
            </a:extLst>
          </p:cNvPr>
          <p:cNvSpPr txBox="1">
            <a:spLocks noChangeArrowheads="1"/>
          </p:cNvSpPr>
          <p:nvPr/>
        </p:nvSpPr>
        <p:spPr bwMode="auto">
          <a:xfrm>
            <a:off x="4546600" y="6159500"/>
            <a:ext cx="3101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Framing, control, and privacy explanation</a:t>
            </a:r>
          </a:p>
        </p:txBody>
      </p:sp>
      <p:sp>
        <p:nvSpPr>
          <p:cNvPr id="103433" name="Google Shape;675;p81">
            <a:extLst>
              <a:ext uri="{FF2B5EF4-FFF2-40B4-BE49-F238E27FC236}">
                <a16:creationId xmlns:a16="http://schemas.microsoft.com/office/drawing/2014/main" id="{472391DA-20CF-0D46-86C8-0282677F8E2C}"/>
              </a:ext>
            </a:extLst>
          </p:cNvPr>
          <p:cNvSpPr txBox="1">
            <a:spLocks noChangeArrowheads="1"/>
          </p:cNvSpPr>
          <p:nvPr/>
        </p:nvSpPr>
        <p:spPr bwMode="auto">
          <a:xfrm>
            <a:off x="8324850" y="6072188"/>
            <a:ext cx="2563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GPS measurement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Google Shape;668;p81">
            <a:extLst>
              <a:ext uri="{FF2B5EF4-FFF2-40B4-BE49-F238E27FC236}">
                <a16:creationId xmlns:a16="http://schemas.microsoft.com/office/drawing/2014/main" id="{B96CCA2B-A0B1-A34E-8506-57EB6443EA20}"/>
              </a:ext>
            </a:extLst>
          </p:cNvPr>
          <p:cNvSpPr>
            <a:spLocks noGrp="1" noChangeArrowheads="1"/>
          </p:cNvSpPr>
          <p:nvPr>
            <p:ph type="title"/>
          </p:nvPr>
        </p:nvSpPr>
        <p:spPr>
          <a:xfrm>
            <a:off x="415925" y="442913"/>
            <a:ext cx="11360150" cy="763587"/>
          </a:xfrm>
        </p:spPr>
        <p:txBody>
          <a:bodyPr lIns="121900" tIns="121900" rIns="121900" bIns="121900"/>
          <a:lstStyle/>
          <a:p>
            <a:pPr eaLnBrk="1" hangingPunct="1">
              <a:spcBef>
                <a:spcPct val="0"/>
              </a:spcBef>
              <a:spcAft>
                <a:spcPct val="0"/>
              </a:spcAft>
            </a:pPr>
            <a:r>
              <a:rPr lang="nl-NL" altLang="nl-NL"/>
              <a:t>2. Example for consent: In-browser camera </a:t>
            </a:r>
            <a:r>
              <a:rPr lang="nl-NL" altLang="nl-NL" sz="2400">
                <a:solidFill>
                  <a:srgbClr val="44546A"/>
                </a:solidFill>
              </a:rPr>
              <a:t>(Struminskaya et al. 2018)</a:t>
            </a:r>
            <a:endParaRPr lang="nl-NL" altLang="nl-NL"/>
          </a:p>
        </p:txBody>
      </p:sp>
      <p:sp>
        <p:nvSpPr>
          <p:cNvPr id="105475" name="Google Shape;669;p81">
            <a:extLst>
              <a:ext uri="{FF2B5EF4-FFF2-40B4-BE49-F238E27FC236}">
                <a16:creationId xmlns:a16="http://schemas.microsoft.com/office/drawing/2014/main" id="{19D3B27E-776D-B14F-A8DA-3A9C822B40C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54F6F51-0AEB-2349-ADAA-EF98FF7811DF}" type="slidenum">
              <a:rPr lang="nl-NL" altLang="nl-NL">
                <a:solidFill>
                  <a:srgbClr val="898989"/>
                </a:solidFill>
              </a:rPr>
              <a:pPr/>
              <a:t>85</a:t>
            </a:fld>
            <a:endParaRPr lang="nl-NL" altLang="nl-NL">
              <a:solidFill>
                <a:srgbClr val="898989"/>
              </a:solidFill>
            </a:endParaRPr>
          </a:p>
        </p:txBody>
      </p:sp>
      <p:sp>
        <p:nvSpPr>
          <p:cNvPr id="105476" name="Google Shape;673;p81">
            <a:extLst>
              <a:ext uri="{FF2B5EF4-FFF2-40B4-BE49-F238E27FC236}">
                <a16:creationId xmlns:a16="http://schemas.microsoft.com/office/drawing/2014/main" id="{EB155733-2419-7743-BA48-4F2FF6D6F67F}"/>
              </a:ext>
            </a:extLst>
          </p:cNvPr>
          <p:cNvSpPr txBox="1">
            <a:spLocks noChangeArrowheads="1"/>
          </p:cNvSpPr>
          <p:nvPr/>
        </p:nvSpPr>
        <p:spPr bwMode="auto">
          <a:xfrm>
            <a:off x="1035050" y="6319838"/>
            <a:ext cx="31734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Video of surroundings</a:t>
            </a:r>
          </a:p>
        </p:txBody>
      </p:sp>
      <p:sp>
        <p:nvSpPr>
          <p:cNvPr id="105477" name="Google Shape;674;p81">
            <a:extLst>
              <a:ext uri="{FF2B5EF4-FFF2-40B4-BE49-F238E27FC236}">
                <a16:creationId xmlns:a16="http://schemas.microsoft.com/office/drawing/2014/main" id="{DA824A92-7116-6248-B7D5-35145A71D82C}"/>
              </a:ext>
            </a:extLst>
          </p:cNvPr>
          <p:cNvSpPr txBox="1">
            <a:spLocks noChangeArrowheads="1"/>
          </p:cNvSpPr>
          <p:nvPr/>
        </p:nvSpPr>
        <p:spPr bwMode="auto">
          <a:xfrm>
            <a:off x="4545013" y="6319838"/>
            <a:ext cx="31019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Selfie</a:t>
            </a:r>
          </a:p>
        </p:txBody>
      </p:sp>
      <p:sp>
        <p:nvSpPr>
          <p:cNvPr id="105478" name="Google Shape;675;p81">
            <a:extLst>
              <a:ext uri="{FF2B5EF4-FFF2-40B4-BE49-F238E27FC236}">
                <a16:creationId xmlns:a16="http://schemas.microsoft.com/office/drawing/2014/main" id="{5303221E-8ADC-5D4A-A913-00DDBB2E2586}"/>
              </a:ext>
            </a:extLst>
          </p:cNvPr>
          <p:cNvSpPr txBox="1">
            <a:spLocks noChangeArrowheads="1"/>
          </p:cNvSpPr>
          <p:nvPr/>
        </p:nvSpPr>
        <p:spPr bwMode="auto">
          <a:xfrm>
            <a:off x="8324850" y="6319838"/>
            <a:ext cx="25638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Photo/video</a:t>
            </a:r>
          </a:p>
        </p:txBody>
      </p:sp>
      <p:grpSp>
        <p:nvGrpSpPr>
          <p:cNvPr id="105479" name="Google Shape;350;p43">
            <a:extLst>
              <a:ext uri="{FF2B5EF4-FFF2-40B4-BE49-F238E27FC236}">
                <a16:creationId xmlns:a16="http://schemas.microsoft.com/office/drawing/2014/main" id="{BB018860-81F2-2249-B6EE-82E9F49929E1}"/>
              </a:ext>
            </a:extLst>
          </p:cNvPr>
          <p:cNvGrpSpPr>
            <a:grpSpLocks/>
          </p:cNvGrpSpPr>
          <p:nvPr/>
        </p:nvGrpSpPr>
        <p:grpSpPr bwMode="auto">
          <a:xfrm>
            <a:off x="6775450" y="1092200"/>
            <a:ext cx="5797550" cy="5546725"/>
            <a:chOff x="3691788" y="1865866"/>
            <a:chExt cx="2210550" cy="2210550"/>
          </a:xfrm>
        </p:grpSpPr>
        <p:pic>
          <p:nvPicPr>
            <p:cNvPr id="105482" name="Google Shape;351;p43">
              <a:extLst>
                <a:ext uri="{FF2B5EF4-FFF2-40B4-BE49-F238E27FC236}">
                  <a16:creationId xmlns:a16="http://schemas.microsoft.com/office/drawing/2014/main" id="{7344A9EC-F0D0-3047-BD3E-212CED57E75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788" y="1865866"/>
              <a:ext cx="2210550" cy="221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3" name="Google Shape;352;p43">
              <a:extLst>
                <a:ext uri="{FF2B5EF4-FFF2-40B4-BE49-F238E27FC236}">
                  <a16:creationId xmlns:a16="http://schemas.microsoft.com/office/drawing/2014/main" id="{0712FA0E-DDEE-6E4C-904C-20C5DA971F8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615" y="2250269"/>
              <a:ext cx="832664" cy="143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6" name="Picture 2" descr="76dc14eb-0f21-44bc-8e2b-305697c4597a@eurprd05">
            <a:extLst>
              <a:ext uri="{FF2B5EF4-FFF2-40B4-BE49-F238E27FC236}">
                <a16:creationId xmlns:a16="http://schemas.microsoft.com/office/drawing/2014/main" id="{609FFDD1-A979-754C-A3BD-0CD291DBC84F}"/>
              </a:ext>
            </a:extLst>
          </p:cNvPr>
          <p:cNvPicPr>
            <a:picLocks noChangeAspect="1" noChangeArrowheads="1"/>
          </p:cNvPicPr>
          <p:nvPr/>
        </p:nvPicPr>
        <p:blipFill>
          <a:blip r:embed="rId5"/>
          <a:srcRect/>
          <a:stretch>
            <a:fillRect/>
          </a:stretch>
        </p:blipFill>
        <p:spPr bwMode="auto">
          <a:xfrm>
            <a:off x="1339850" y="1604963"/>
            <a:ext cx="2565400" cy="4613275"/>
          </a:xfrm>
          <a:prstGeom prst="rect">
            <a:avLst/>
          </a:prstGeom>
          <a:noFill/>
          <a:ln w="9525">
            <a:solidFill>
              <a:schemeClr val="tx1">
                <a:lumMod val="50000"/>
                <a:lumOff val="50000"/>
              </a:schemeClr>
            </a:solidFill>
            <a:miter lim="800000"/>
            <a:headEnd/>
            <a:tailEnd/>
          </a:ln>
        </p:spPr>
      </p:pic>
      <p:pic>
        <p:nvPicPr>
          <p:cNvPr id="1027" name="Picture 3" descr="ca9485da-4885-4c8d-ba32-8656a0108328@eurprd05">
            <a:extLst>
              <a:ext uri="{FF2B5EF4-FFF2-40B4-BE49-F238E27FC236}">
                <a16:creationId xmlns:a16="http://schemas.microsoft.com/office/drawing/2014/main" id="{FBEA39FC-0F7C-4449-AE99-889ACE1854C3}"/>
              </a:ext>
            </a:extLst>
          </p:cNvPr>
          <p:cNvPicPr>
            <a:picLocks noChangeAspect="1" noChangeArrowheads="1"/>
          </p:cNvPicPr>
          <p:nvPr/>
        </p:nvPicPr>
        <p:blipFill>
          <a:blip r:embed="rId6"/>
          <a:srcRect/>
          <a:stretch>
            <a:fillRect/>
          </a:stretch>
        </p:blipFill>
        <p:spPr bwMode="auto">
          <a:xfrm>
            <a:off x="4914900" y="1616075"/>
            <a:ext cx="2565400" cy="4613275"/>
          </a:xfrm>
          <a:prstGeom prst="rect">
            <a:avLst/>
          </a:prstGeom>
          <a:noFill/>
          <a:ln w="9525">
            <a:solidFill>
              <a:schemeClr val="tx1">
                <a:lumMod val="50000"/>
                <a:lumOff val="50000"/>
              </a:schemeClr>
            </a:solid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Google Shape;712;p85">
            <a:extLst>
              <a:ext uri="{FF2B5EF4-FFF2-40B4-BE49-F238E27FC236}">
                <a16:creationId xmlns:a16="http://schemas.microsoft.com/office/drawing/2014/main" id="{CD2EE2BF-E3E8-CF41-B177-73C8FD57047A}"/>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2. Example for consent: IAB-SMART </a:t>
            </a:r>
            <a:r>
              <a:rPr lang="nl-NL" altLang="nl-NL" sz="2400">
                <a:solidFill>
                  <a:srgbClr val="44546A"/>
                </a:solidFill>
              </a:rPr>
              <a:t>(Kreuter et al. 2018)</a:t>
            </a:r>
            <a:endParaRPr lang="nl-NL" altLang="nl-NL"/>
          </a:p>
        </p:txBody>
      </p:sp>
      <p:sp>
        <p:nvSpPr>
          <p:cNvPr id="112643" name="Google Shape;713;p85">
            <a:extLst>
              <a:ext uri="{FF2B5EF4-FFF2-40B4-BE49-F238E27FC236}">
                <a16:creationId xmlns:a16="http://schemas.microsoft.com/office/drawing/2014/main" id="{512F6152-DF45-3349-AEB8-6B1FC95F02F2}"/>
              </a:ext>
            </a:extLst>
          </p:cNvPr>
          <p:cNvSpPr>
            <a:spLocks noGrp="1" noChangeArrowheads="1"/>
          </p:cNvSpPr>
          <p:nvPr>
            <p:ph type="body" idx="1"/>
          </p:nvPr>
        </p:nvSpPr>
        <p:spPr>
          <a:xfrm>
            <a:off x="415925" y="1536700"/>
            <a:ext cx="11360150" cy="4554538"/>
          </a:xfrm>
        </p:spPr>
        <p:txBody>
          <a:bodyPr lIns="121900" tIns="121900" rIns="121900" bIns="121900"/>
          <a:lstStyle/>
          <a:p>
            <a:pPr marL="0" indent="0" eaLnBrk="1" hangingPunct="1">
              <a:spcBef>
                <a:spcPct val="0"/>
              </a:spcBef>
              <a:spcAft>
                <a:spcPts val="2138"/>
              </a:spcAft>
              <a:buFont typeface="Arial" panose="020B0604020202020204" pitchFamily="34" charset="0"/>
              <a:buNone/>
            </a:pPr>
            <a:endParaRPr lang="nl-NL" altLang="nl-NL"/>
          </a:p>
        </p:txBody>
      </p:sp>
      <p:sp>
        <p:nvSpPr>
          <p:cNvPr id="112644" name="Google Shape;714;p85">
            <a:extLst>
              <a:ext uri="{FF2B5EF4-FFF2-40B4-BE49-F238E27FC236}">
                <a16:creationId xmlns:a16="http://schemas.microsoft.com/office/drawing/2014/main" id="{D9B4B3EB-6F81-A94A-A356-0DAC8A53EA2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F2944EB-E8BA-5942-963C-763359519461}" type="slidenum">
              <a:rPr lang="nl-NL" altLang="nl-NL">
                <a:solidFill>
                  <a:srgbClr val="898989"/>
                </a:solidFill>
              </a:rPr>
              <a:pPr/>
              <a:t>86</a:t>
            </a:fld>
            <a:endParaRPr lang="nl-NL" altLang="nl-NL">
              <a:solidFill>
                <a:srgbClr val="898989"/>
              </a:solidFill>
            </a:endParaRPr>
          </a:p>
        </p:txBody>
      </p:sp>
      <p:pic>
        <p:nvPicPr>
          <p:cNvPr id="112645" name="Google Shape;715;p85">
            <a:extLst>
              <a:ext uri="{FF2B5EF4-FFF2-40B4-BE49-F238E27FC236}">
                <a16:creationId xmlns:a16="http://schemas.microsoft.com/office/drawing/2014/main" id="{0E672B41-E939-9E46-B53C-52BAD4F0E799}"/>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5" y="1536700"/>
            <a:ext cx="2732088"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6" name="Google Shape;716;p85">
            <a:extLst>
              <a:ext uri="{FF2B5EF4-FFF2-40B4-BE49-F238E27FC236}">
                <a16:creationId xmlns:a16="http://schemas.microsoft.com/office/drawing/2014/main" id="{717FB9DB-6563-8D44-9E43-C11FAD28831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888" y="1535113"/>
            <a:ext cx="2732087"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7" name="Google Shape;717;p85">
            <a:extLst>
              <a:ext uri="{FF2B5EF4-FFF2-40B4-BE49-F238E27FC236}">
                <a16:creationId xmlns:a16="http://schemas.microsoft.com/office/drawing/2014/main" id="{92822963-8C4C-5F49-873B-4907F8F2EEE9}"/>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5850" y="1539875"/>
            <a:ext cx="273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8" name="Google Shape;718;p85">
            <a:extLst>
              <a:ext uri="{FF2B5EF4-FFF2-40B4-BE49-F238E27FC236}">
                <a16:creationId xmlns:a16="http://schemas.microsoft.com/office/drawing/2014/main" id="{4210890A-797A-1F4B-95E5-29C74DFE046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3988" y="1543050"/>
            <a:ext cx="2732087"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9" name="Google Shape;719;p85">
            <a:extLst>
              <a:ext uri="{FF2B5EF4-FFF2-40B4-BE49-F238E27FC236}">
                <a16:creationId xmlns:a16="http://schemas.microsoft.com/office/drawing/2014/main" id="{CF8B1EAB-D745-1F4E-82DA-272CA07F8AE2}"/>
              </a:ext>
            </a:extLst>
          </p:cNvPr>
          <p:cNvSpPr txBox="1">
            <a:spLocks noChangeArrowheads="1"/>
          </p:cNvSpPr>
          <p:nvPr/>
        </p:nvSpPr>
        <p:spPr bwMode="auto">
          <a:xfrm>
            <a:off x="430213" y="6088063"/>
            <a:ext cx="27336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Individual consent screen</a:t>
            </a:r>
          </a:p>
        </p:txBody>
      </p:sp>
      <p:sp>
        <p:nvSpPr>
          <p:cNvPr id="112650" name="Google Shape;720;p85">
            <a:extLst>
              <a:ext uri="{FF2B5EF4-FFF2-40B4-BE49-F238E27FC236}">
                <a16:creationId xmlns:a16="http://schemas.microsoft.com/office/drawing/2014/main" id="{4DDFD43F-3A1E-8546-9FC4-6E11A4068954}"/>
              </a:ext>
            </a:extLst>
          </p:cNvPr>
          <p:cNvSpPr txBox="1">
            <a:spLocks noChangeArrowheads="1"/>
          </p:cNvSpPr>
          <p:nvPr/>
        </p:nvSpPr>
        <p:spPr bwMode="auto">
          <a:xfrm>
            <a:off x="3298825" y="6088063"/>
            <a:ext cx="273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Function explanation</a:t>
            </a:r>
          </a:p>
        </p:txBody>
      </p:sp>
      <p:sp>
        <p:nvSpPr>
          <p:cNvPr id="112651" name="Google Shape;721;p85">
            <a:extLst>
              <a:ext uri="{FF2B5EF4-FFF2-40B4-BE49-F238E27FC236}">
                <a16:creationId xmlns:a16="http://schemas.microsoft.com/office/drawing/2014/main" id="{48E32601-44C9-B240-ADDB-B32C586A478A}"/>
              </a:ext>
            </a:extLst>
          </p:cNvPr>
          <p:cNvSpPr txBox="1">
            <a:spLocks noChangeArrowheads="1"/>
          </p:cNvSpPr>
          <p:nvPr/>
        </p:nvSpPr>
        <p:spPr bwMode="auto">
          <a:xfrm>
            <a:off x="6167438" y="6088063"/>
            <a:ext cx="27320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Full consent</a:t>
            </a:r>
          </a:p>
        </p:txBody>
      </p:sp>
      <p:sp>
        <p:nvSpPr>
          <p:cNvPr id="112652" name="Google Shape;722;p85">
            <a:extLst>
              <a:ext uri="{FF2B5EF4-FFF2-40B4-BE49-F238E27FC236}">
                <a16:creationId xmlns:a16="http://schemas.microsoft.com/office/drawing/2014/main" id="{500CD4E1-C777-5349-BF30-64BF8E229E03}"/>
              </a:ext>
            </a:extLst>
          </p:cNvPr>
          <p:cNvSpPr txBox="1">
            <a:spLocks noChangeArrowheads="1"/>
          </p:cNvSpPr>
          <p:nvPr/>
        </p:nvSpPr>
        <p:spPr bwMode="auto">
          <a:xfrm>
            <a:off x="9036050" y="6088063"/>
            <a:ext cx="273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App home screen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Google Shape;727;p86">
            <a:extLst>
              <a:ext uri="{FF2B5EF4-FFF2-40B4-BE49-F238E27FC236}">
                <a16:creationId xmlns:a16="http://schemas.microsoft.com/office/drawing/2014/main" id="{479E7E7F-7000-DE4C-AD12-09F72CA6D6B3}"/>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2. Example for consent: IAB-SMART </a:t>
            </a:r>
            <a:r>
              <a:rPr lang="nl-NL" altLang="nl-NL" sz="2400">
                <a:solidFill>
                  <a:srgbClr val="44546A"/>
                </a:solidFill>
              </a:rPr>
              <a:t>(Kreuter et al. 2018)</a:t>
            </a:r>
            <a:endParaRPr lang="nl-NL" altLang="nl-NL"/>
          </a:p>
        </p:txBody>
      </p:sp>
      <p:sp>
        <p:nvSpPr>
          <p:cNvPr id="114691" name="Google Shape;728;p86">
            <a:extLst>
              <a:ext uri="{FF2B5EF4-FFF2-40B4-BE49-F238E27FC236}">
                <a16:creationId xmlns:a16="http://schemas.microsoft.com/office/drawing/2014/main" id="{1C3B6046-1E5E-8D4D-8BD1-A5334E00085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E77612B-8556-4C47-89C1-9A3417F70753}" type="slidenum">
              <a:rPr lang="nl-NL" altLang="nl-NL">
                <a:solidFill>
                  <a:srgbClr val="898989"/>
                </a:solidFill>
              </a:rPr>
              <a:pPr/>
              <a:t>87</a:t>
            </a:fld>
            <a:endParaRPr lang="nl-NL" altLang="nl-NL">
              <a:solidFill>
                <a:srgbClr val="898989"/>
              </a:solidFill>
            </a:endParaRPr>
          </a:p>
        </p:txBody>
      </p:sp>
      <p:pic>
        <p:nvPicPr>
          <p:cNvPr id="114692" name="Google Shape;729;p86">
            <a:extLst>
              <a:ext uri="{FF2B5EF4-FFF2-40B4-BE49-F238E27FC236}">
                <a16:creationId xmlns:a16="http://schemas.microsoft.com/office/drawing/2014/main" id="{85048EE7-A305-624E-9779-4486B95C7FA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888" y="1536700"/>
            <a:ext cx="10644187"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Google Shape;730;p86">
            <a:extLst>
              <a:ext uri="{FF2B5EF4-FFF2-40B4-BE49-F238E27FC236}">
                <a16:creationId xmlns:a16="http://schemas.microsoft.com/office/drawing/2014/main" id="{9F4F8F53-388A-0B45-9936-DD56386461D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25" y="3343275"/>
            <a:ext cx="165100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Google Shape;735;p87">
            <a:extLst>
              <a:ext uri="{FF2B5EF4-FFF2-40B4-BE49-F238E27FC236}">
                <a16:creationId xmlns:a16="http://schemas.microsoft.com/office/drawing/2014/main" id="{2D8FDF90-A2E8-F142-8E75-0E2958FDF8EB}"/>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2. Example for consent: IAB-SMART </a:t>
            </a:r>
            <a:r>
              <a:rPr lang="nl-NL" altLang="nl-NL" sz="2400">
                <a:solidFill>
                  <a:srgbClr val="44546A"/>
                </a:solidFill>
              </a:rPr>
              <a:t>(Kreuter et al. 2018)</a:t>
            </a:r>
            <a:endParaRPr lang="nl-NL" altLang="nl-NL"/>
          </a:p>
        </p:txBody>
      </p:sp>
      <p:sp>
        <p:nvSpPr>
          <p:cNvPr id="116739" name="Google Shape;736;p87">
            <a:extLst>
              <a:ext uri="{FF2B5EF4-FFF2-40B4-BE49-F238E27FC236}">
                <a16:creationId xmlns:a16="http://schemas.microsoft.com/office/drawing/2014/main" id="{577484F2-E7BB-374F-9518-A6063B9840E4}"/>
              </a:ext>
            </a:extLst>
          </p:cNvPr>
          <p:cNvSpPr>
            <a:spLocks noGrp="1" noChangeArrowheads="1"/>
          </p:cNvSpPr>
          <p:nvPr>
            <p:ph type="body" idx="1"/>
          </p:nvPr>
        </p:nvSpPr>
        <p:spPr>
          <a:xfrm>
            <a:off x="415925" y="1536700"/>
            <a:ext cx="11360150" cy="4554538"/>
          </a:xfrm>
        </p:spPr>
        <p:txBody>
          <a:bodyPr lIns="121900" tIns="121900" rIns="121900" bIns="121900"/>
          <a:lstStyle/>
          <a:p>
            <a:pPr marL="0" indent="0" eaLnBrk="1" hangingPunct="1">
              <a:spcBef>
                <a:spcPct val="0"/>
              </a:spcBef>
              <a:spcAft>
                <a:spcPts val="2138"/>
              </a:spcAft>
              <a:buFont typeface="Arial" panose="020B0604020202020204" pitchFamily="34" charset="0"/>
              <a:buNone/>
            </a:pPr>
            <a:endParaRPr lang="nl-NL" altLang="nl-NL"/>
          </a:p>
        </p:txBody>
      </p:sp>
      <p:sp>
        <p:nvSpPr>
          <p:cNvPr id="116740" name="Google Shape;737;p87">
            <a:extLst>
              <a:ext uri="{FF2B5EF4-FFF2-40B4-BE49-F238E27FC236}">
                <a16:creationId xmlns:a16="http://schemas.microsoft.com/office/drawing/2014/main" id="{B70BB7F2-3426-AD42-BBE0-2A77F9A5ECE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64E3839-E255-D44A-8D62-BBB945F41121}" type="slidenum">
              <a:rPr lang="nl-NL" altLang="nl-NL">
                <a:solidFill>
                  <a:srgbClr val="898989"/>
                </a:solidFill>
              </a:rPr>
              <a:pPr/>
              <a:t>88</a:t>
            </a:fld>
            <a:endParaRPr lang="nl-NL" altLang="nl-NL">
              <a:solidFill>
                <a:srgbClr val="898989"/>
              </a:solidFill>
            </a:endParaRPr>
          </a:p>
        </p:txBody>
      </p:sp>
      <p:pic>
        <p:nvPicPr>
          <p:cNvPr id="116741" name="Google Shape;738;p87">
            <a:extLst>
              <a:ext uri="{FF2B5EF4-FFF2-40B4-BE49-F238E27FC236}">
                <a16:creationId xmlns:a16="http://schemas.microsoft.com/office/drawing/2014/main" id="{001879D0-0F6C-834C-AF77-B32FF422050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5" y="1536700"/>
            <a:ext cx="27305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Google Shape;739;p87">
            <a:extLst>
              <a:ext uri="{FF2B5EF4-FFF2-40B4-BE49-F238E27FC236}">
                <a16:creationId xmlns:a16="http://schemas.microsoft.com/office/drawing/2014/main" id="{C036A0B7-E1D8-614A-BA96-989D78F46921}"/>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300" y="1546225"/>
            <a:ext cx="2730500"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3" name="Google Shape;740;p87">
            <a:extLst>
              <a:ext uri="{FF2B5EF4-FFF2-40B4-BE49-F238E27FC236}">
                <a16:creationId xmlns:a16="http://schemas.microsoft.com/office/drawing/2014/main" id="{D230A081-41A8-A74A-BB1F-565BC478609E}"/>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438" y="1546225"/>
            <a:ext cx="2730500"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4" name="Google Shape;741;p87">
            <a:extLst>
              <a:ext uri="{FF2B5EF4-FFF2-40B4-BE49-F238E27FC236}">
                <a16:creationId xmlns:a16="http://schemas.microsoft.com/office/drawing/2014/main" id="{0A19A69D-3933-1E4A-A84F-880383ACFEE9}"/>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5575" y="1546225"/>
            <a:ext cx="2730500"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5" name="Google Shape;742;p87">
            <a:extLst>
              <a:ext uri="{FF2B5EF4-FFF2-40B4-BE49-F238E27FC236}">
                <a16:creationId xmlns:a16="http://schemas.microsoft.com/office/drawing/2014/main" id="{B69EEA63-A78A-414C-8B0B-43C8561F3B5B}"/>
              </a:ext>
            </a:extLst>
          </p:cNvPr>
          <p:cNvSpPr txBox="1">
            <a:spLocks noChangeArrowheads="1"/>
          </p:cNvSpPr>
          <p:nvPr/>
        </p:nvSpPr>
        <p:spPr bwMode="auto">
          <a:xfrm>
            <a:off x="414338" y="6091238"/>
            <a:ext cx="2733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App settings</a:t>
            </a:r>
          </a:p>
        </p:txBody>
      </p:sp>
      <p:sp>
        <p:nvSpPr>
          <p:cNvPr id="116746" name="Google Shape;743;p87">
            <a:extLst>
              <a:ext uri="{FF2B5EF4-FFF2-40B4-BE49-F238E27FC236}">
                <a16:creationId xmlns:a16="http://schemas.microsoft.com/office/drawing/2014/main" id="{8146E449-22D7-5146-B3D3-5FE327FDE860}"/>
              </a:ext>
            </a:extLst>
          </p:cNvPr>
          <p:cNvSpPr txBox="1">
            <a:spLocks noChangeArrowheads="1"/>
          </p:cNvSpPr>
          <p:nvPr/>
        </p:nvSpPr>
        <p:spPr bwMode="auto">
          <a:xfrm>
            <a:off x="3360738" y="6272213"/>
            <a:ext cx="27336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Withdrawing consent</a:t>
            </a:r>
          </a:p>
        </p:txBody>
      </p:sp>
      <p:sp>
        <p:nvSpPr>
          <p:cNvPr id="116747" name="Google Shape;744;p87">
            <a:extLst>
              <a:ext uri="{FF2B5EF4-FFF2-40B4-BE49-F238E27FC236}">
                <a16:creationId xmlns:a16="http://schemas.microsoft.com/office/drawing/2014/main" id="{BE3A625D-EA08-3841-9C78-830F4D737DFC}"/>
              </a:ext>
            </a:extLst>
          </p:cNvPr>
          <p:cNvSpPr txBox="1">
            <a:spLocks noChangeArrowheads="1"/>
          </p:cNvSpPr>
          <p:nvPr/>
        </p:nvSpPr>
        <p:spPr bwMode="auto">
          <a:xfrm>
            <a:off x="6165850" y="6272213"/>
            <a:ext cx="27336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Withdrawing consent</a:t>
            </a:r>
          </a:p>
        </p:txBody>
      </p:sp>
      <p:sp>
        <p:nvSpPr>
          <p:cNvPr id="116748" name="Google Shape;745;p87">
            <a:extLst>
              <a:ext uri="{FF2B5EF4-FFF2-40B4-BE49-F238E27FC236}">
                <a16:creationId xmlns:a16="http://schemas.microsoft.com/office/drawing/2014/main" id="{7C975B75-4EAD-224E-8B81-2953EB0F912E}"/>
              </a:ext>
            </a:extLst>
          </p:cNvPr>
          <p:cNvSpPr txBox="1">
            <a:spLocks noChangeArrowheads="1"/>
          </p:cNvSpPr>
          <p:nvPr/>
        </p:nvSpPr>
        <p:spPr bwMode="auto">
          <a:xfrm>
            <a:off x="9042400" y="6091238"/>
            <a:ext cx="273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App settings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Google Shape;759;p89">
            <a:extLst>
              <a:ext uri="{FF2B5EF4-FFF2-40B4-BE49-F238E27FC236}">
                <a16:creationId xmlns:a16="http://schemas.microsoft.com/office/drawing/2014/main" id="{362EB78E-59FF-0A4A-8EF1-FF29F3361E3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3. Frequency of measurement - Sampling rate</a:t>
            </a:r>
          </a:p>
        </p:txBody>
      </p:sp>
      <p:sp>
        <p:nvSpPr>
          <p:cNvPr id="118787" name="Google Shape;760;p89">
            <a:extLst>
              <a:ext uri="{FF2B5EF4-FFF2-40B4-BE49-F238E27FC236}">
                <a16:creationId xmlns:a16="http://schemas.microsoft.com/office/drawing/2014/main" id="{E5FF502A-5B0B-BE42-8163-4105A985F384}"/>
              </a:ext>
            </a:extLst>
          </p:cNvPr>
          <p:cNvSpPr>
            <a:spLocks noGrp="1" noChangeArrowheads="1"/>
          </p:cNvSpPr>
          <p:nvPr>
            <p:ph type="body" idx="1"/>
          </p:nvPr>
        </p:nvSpPr>
        <p:spPr>
          <a:xfrm>
            <a:off x="415925" y="1536700"/>
            <a:ext cx="11360150" cy="4554538"/>
          </a:xfrm>
        </p:spPr>
        <p:txBody>
          <a:bodyPr lIns="121900" tIns="121900" rIns="121900" bIns="121900"/>
          <a:lstStyle/>
          <a:p>
            <a:pPr marL="608013" indent="-455613" eaLnBrk="1" hangingPunct="1">
              <a:spcBef>
                <a:spcPct val="0"/>
              </a:spcBef>
              <a:spcAft>
                <a:spcPct val="0"/>
              </a:spcAft>
            </a:pPr>
            <a:r>
              <a:rPr lang="nl-NL" altLang="nl-NL"/>
              <a:t>Situational</a:t>
            </a:r>
          </a:p>
          <a:p>
            <a:pPr marL="608013" indent="-455613" eaLnBrk="1" hangingPunct="1">
              <a:spcBef>
                <a:spcPct val="0"/>
              </a:spcBef>
              <a:spcAft>
                <a:spcPct val="0"/>
              </a:spcAft>
            </a:pPr>
            <a:r>
              <a:rPr lang="nl-NL" altLang="nl-NL"/>
              <a:t>Discrete</a:t>
            </a:r>
          </a:p>
          <a:p>
            <a:pPr marL="608013" indent="-455613" eaLnBrk="1" hangingPunct="1">
              <a:spcBef>
                <a:spcPct val="0"/>
              </a:spcBef>
              <a:spcAft>
                <a:spcPct val="0"/>
              </a:spcAft>
            </a:pPr>
            <a:r>
              <a:rPr lang="nl-NL" altLang="nl-NL"/>
              <a:t>Continuous</a:t>
            </a:r>
          </a:p>
          <a:p>
            <a:pPr marL="608013" indent="-455613" eaLnBrk="1" hangingPunct="1">
              <a:spcBef>
                <a:spcPct val="0"/>
              </a:spcBef>
              <a:spcAft>
                <a:spcPct val="0"/>
              </a:spcAft>
            </a:pPr>
            <a:r>
              <a:rPr lang="nl-NL" altLang="nl-NL"/>
              <a:t>Combination</a:t>
            </a:r>
          </a:p>
        </p:txBody>
      </p:sp>
      <p:sp>
        <p:nvSpPr>
          <p:cNvPr id="118788" name="Google Shape;761;p89">
            <a:extLst>
              <a:ext uri="{FF2B5EF4-FFF2-40B4-BE49-F238E27FC236}">
                <a16:creationId xmlns:a16="http://schemas.microsoft.com/office/drawing/2014/main" id="{F7804A11-491D-8E42-B5D8-BD4D263FDAB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38E53C0-D2DF-8F41-B791-4F4434D0F369}" type="slidenum">
              <a:rPr lang="nl-NL" altLang="nl-NL">
                <a:solidFill>
                  <a:srgbClr val="898989"/>
                </a:solidFill>
              </a:rPr>
              <a:pPr/>
              <a:t>89</a:t>
            </a:fld>
            <a:endParaRPr lang="nl-NL" altLang="nl-NL">
              <a:solidFill>
                <a:srgbClr val="89898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el 1">
            <a:extLst>
              <a:ext uri="{FF2B5EF4-FFF2-40B4-BE49-F238E27FC236}">
                <a16:creationId xmlns:a16="http://schemas.microsoft.com/office/drawing/2014/main" id="{E6BCFFCC-D7F7-9247-B47A-B779767CAE3A}"/>
              </a:ext>
            </a:extLst>
          </p:cNvPr>
          <p:cNvSpPr>
            <a:spLocks noGrp="1" noChangeArrowheads="1"/>
          </p:cNvSpPr>
          <p:nvPr>
            <p:ph type="title"/>
          </p:nvPr>
        </p:nvSpPr>
        <p:spPr/>
        <p:txBody>
          <a:bodyPr/>
          <a:lstStyle/>
          <a:p>
            <a:pPr eaLnBrk="1" hangingPunct="1"/>
            <a:r>
              <a:rPr lang="en-US" altLang="nl-NL"/>
              <a:t>Social Media Data</a:t>
            </a:r>
            <a:endParaRPr lang="nl-NL" altLang="nl-NL"/>
          </a:p>
        </p:txBody>
      </p:sp>
      <p:sp>
        <p:nvSpPr>
          <p:cNvPr id="30723" name="Tijdelijke aanduiding voor inhoud 2">
            <a:extLst>
              <a:ext uri="{FF2B5EF4-FFF2-40B4-BE49-F238E27FC236}">
                <a16:creationId xmlns:a16="http://schemas.microsoft.com/office/drawing/2014/main" id="{9633EBAD-2E15-F24A-AB14-31E8CC8D10B0}"/>
              </a:ext>
            </a:extLst>
          </p:cNvPr>
          <p:cNvSpPr>
            <a:spLocks noGrp="1" noChangeArrowheads="1"/>
          </p:cNvSpPr>
          <p:nvPr>
            <p:ph idx="1"/>
          </p:nvPr>
        </p:nvSpPr>
        <p:spPr>
          <a:xfrm>
            <a:off x="838200" y="2093913"/>
            <a:ext cx="7173913" cy="4191000"/>
          </a:xfrm>
        </p:spPr>
        <p:txBody>
          <a:bodyPr/>
          <a:lstStyle/>
          <a:p>
            <a:pPr eaLnBrk="1" hangingPunct="1"/>
            <a:r>
              <a:rPr lang="en-US" altLang="nl-NL"/>
              <a:t>Selection bias: “haves” versus “have-nots”</a:t>
            </a:r>
          </a:p>
          <a:p>
            <a:pPr lvl="1" eaLnBrk="1" hangingPunct="1"/>
            <a:r>
              <a:rPr lang="en-US" altLang="nl-NL"/>
              <a:t>Not everyone uses social media!</a:t>
            </a:r>
          </a:p>
          <a:p>
            <a:pPr lvl="1" eaLnBrk="1" hangingPunct="1"/>
            <a:r>
              <a:rPr lang="en-US" altLang="nl-NL"/>
              <a:t>Need to distinguish between producers and users of users of social media – small part of online population actively </a:t>
            </a:r>
            <a:r>
              <a:rPr lang="nl-NL" altLang="nl-NL"/>
              <a:t>tweets</a:t>
            </a:r>
          </a:p>
          <a:p>
            <a:pPr eaLnBrk="1" hangingPunct="1"/>
            <a:r>
              <a:rPr lang="nl-NL" altLang="nl-NL"/>
              <a:t>Measurement bias</a:t>
            </a:r>
          </a:p>
          <a:p>
            <a:pPr lvl="1" eaLnBrk="1" hangingPunct="1"/>
            <a:r>
              <a:rPr lang="en-US" altLang="nl-NL"/>
              <a:t>Self-presentation bias: Impression management is a key element of social media</a:t>
            </a:r>
          </a:p>
          <a:p>
            <a:pPr lvl="1" eaLnBrk="1" hangingPunct="1"/>
            <a:r>
              <a:rPr lang="en-US" altLang="nl-NL"/>
              <a:t>The average Facebook user has MANY “friends”</a:t>
            </a:r>
            <a:endParaRPr lang="nl-NL" altLang="nl-NL"/>
          </a:p>
        </p:txBody>
      </p:sp>
      <p:pic>
        <p:nvPicPr>
          <p:cNvPr id="30724" name="Picture 2">
            <a:extLst>
              <a:ext uri="{FF2B5EF4-FFF2-40B4-BE49-F238E27FC236}">
                <a16:creationId xmlns:a16="http://schemas.microsoft.com/office/drawing/2014/main" id="{86FD2969-C650-6B4A-9484-C4F872C7F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8725" y="188913"/>
            <a:ext cx="28575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Google Shape;766;p90">
            <a:extLst>
              <a:ext uri="{FF2B5EF4-FFF2-40B4-BE49-F238E27FC236}">
                <a16:creationId xmlns:a16="http://schemas.microsoft.com/office/drawing/2014/main" id="{2BFA2A14-F67B-504F-9F8F-EE218DF490B7}"/>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3. Frequency of measurement - Sampling rate</a:t>
            </a:r>
          </a:p>
        </p:txBody>
      </p:sp>
      <p:sp>
        <p:nvSpPr>
          <p:cNvPr id="767" name="Google Shape;767;p90">
            <a:extLst>
              <a:ext uri="{FF2B5EF4-FFF2-40B4-BE49-F238E27FC236}">
                <a16:creationId xmlns:a16="http://schemas.microsoft.com/office/drawing/2014/main" id="{E156BC44-C872-A04A-8AA1-AD0194AECCEF}"/>
              </a:ext>
            </a:extLst>
          </p:cNvPr>
          <p:cNvSpPr txBox="1">
            <a:spLocks noGrp="1"/>
          </p:cNvSpPr>
          <p:nvPr>
            <p:ph type="body" idx="1"/>
          </p:nvPr>
        </p:nvSpPr>
        <p:spPr>
          <a:xfrm>
            <a:off x="415925" y="1536700"/>
            <a:ext cx="11360150" cy="4554538"/>
          </a:xfrm>
        </p:spPr>
        <p:txBody>
          <a:bodyPr lIns="121900" tIns="121900" rIns="121900" bIns="121900" rtlCol="0"/>
          <a:lstStyle/>
          <a:p>
            <a:pPr eaLnBrk="1" hangingPunct="1">
              <a:defRPr/>
            </a:pPr>
            <a:r>
              <a:rPr lang="en" dirty="0"/>
              <a:t>Situational</a:t>
            </a:r>
          </a:p>
          <a:p>
            <a:pPr marL="914400" lvl="1" indent="-317500" eaLnBrk="1" hangingPunct="1">
              <a:spcBef>
                <a:spcPts val="0"/>
              </a:spcBef>
              <a:defRPr/>
            </a:pPr>
            <a:r>
              <a:rPr lang="en-US" dirty="0"/>
              <a:t>Measurement only at specific times</a:t>
            </a:r>
          </a:p>
          <a:p>
            <a:pPr marL="914400" lvl="1" indent="-317500" eaLnBrk="1" hangingPunct="1">
              <a:spcBef>
                <a:spcPts val="0"/>
              </a:spcBef>
              <a:defRPr/>
            </a:pPr>
            <a:r>
              <a:rPr lang="en-US" dirty="0"/>
              <a:t>e.g., GPS location whenever EMA is answered (</a:t>
            </a:r>
            <a:r>
              <a:rPr lang="en-US" dirty="0" err="1"/>
              <a:t>MacKerron</a:t>
            </a:r>
            <a:r>
              <a:rPr lang="en-US" dirty="0"/>
              <a:t> &amp; </a:t>
            </a:r>
            <a:r>
              <a:rPr lang="en-US" dirty="0" err="1"/>
              <a:t>Mourato</a:t>
            </a:r>
            <a:r>
              <a:rPr lang="en-US" dirty="0"/>
              <a:t> 2013)</a:t>
            </a:r>
            <a:endParaRPr dirty="0"/>
          </a:p>
          <a:p>
            <a:pPr eaLnBrk="1" hangingPunct="1">
              <a:defRPr/>
            </a:pPr>
            <a:r>
              <a:rPr lang="en" dirty="0"/>
              <a:t>Discrete</a:t>
            </a:r>
            <a:endParaRPr dirty="0"/>
          </a:p>
          <a:p>
            <a:pPr lvl="1" eaLnBrk="1" hangingPunct="1">
              <a:spcBef>
                <a:spcPts val="0"/>
              </a:spcBef>
              <a:defRPr/>
            </a:pPr>
            <a:r>
              <a:rPr lang="en" dirty="0"/>
              <a:t>Usually to conserve battery and storage and/or to protect privacy</a:t>
            </a:r>
            <a:endParaRPr dirty="0"/>
          </a:p>
          <a:p>
            <a:pPr lvl="1" eaLnBrk="1" hangingPunct="1">
              <a:spcBef>
                <a:spcPts val="0"/>
              </a:spcBef>
              <a:defRPr/>
            </a:pPr>
            <a:r>
              <a:rPr lang="en" dirty="0"/>
              <a:t>In case of GPS, allows to calculate activity radius but not specific traces</a:t>
            </a:r>
            <a:endParaRPr dirty="0"/>
          </a:p>
          <a:p>
            <a:pPr lvl="1" eaLnBrk="1" hangingPunct="1">
              <a:spcBef>
                <a:spcPts val="0"/>
              </a:spcBef>
              <a:defRPr/>
            </a:pPr>
            <a:r>
              <a:rPr lang="en" dirty="0"/>
              <a:t>e.g., GPS every 5 min (York Cornwell &amp; Cagney 2017) from 9 am to 9 pm, every 30 minutes (Kreuter et al. 2018)</a:t>
            </a:r>
            <a:endParaRPr dirty="0"/>
          </a:p>
        </p:txBody>
      </p:sp>
      <p:sp>
        <p:nvSpPr>
          <p:cNvPr id="120836" name="Google Shape;768;p90">
            <a:extLst>
              <a:ext uri="{FF2B5EF4-FFF2-40B4-BE49-F238E27FC236}">
                <a16:creationId xmlns:a16="http://schemas.microsoft.com/office/drawing/2014/main" id="{78A35A85-A91A-6747-AE71-798A5B4D157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D5E9EBD-134A-E443-BF07-2831990AB551}" type="slidenum">
              <a:rPr lang="nl-NL" altLang="nl-NL">
                <a:solidFill>
                  <a:srgbClr val="898989"/>
                </a:solidFill>
              </a:rPr>
              <a:pPr/>
              <a:t>90</a:t>
            </a:fld>
            <a:endParaRPr lang="nl-NL" altLang="nl-NL">
              <a:solidFill>
                <a:srgbClr val="898989"/>
              </a:solidFill>
            </a:endParaRPr>
          </a:p>
        </p:txBody>
      </p:sp>
      <p:sp>
        <p:nvSpPr>
          <p:cNvPr id="120837" name="TextBox 1">
            <a:extLst>
              <a:ext uri="{FF2B5EF4-FFF2-40B4-BE49-F238E27FC236}">
                <a16:creationId xmlns:a16="http://schemas.microsoft.com/office/drawing/2014/main" id="{C7657A28-D194-1A45-B137-03086504CDE1}"/>
              </a:ext>
            </a:extLst>
          </p:cNvPr>
          <p:cNvSpPr txBox="1">
            <a:spLocks noChangeArrowheads="1"/>
          </p:cNvSpPr>
          <p:nvPr/>
        </p:nvSpPr>
        <p:spPr bwMode="auto">
          <a:xfrm>
            <a:off x="9528175" y="6272213"/>
            <a:ext cx="23891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1400"/>
              <a:t>Struminskaya &amp; Keusch 2019</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Google Shape;766;p90">
            <a:extLst>
              <a:ext uri="{FF2B5EF4-FFF2-40B4-BE49-F238E27FC236}">
                <a16:creationId xmlns:a16="http://schemas.microsoft.com/office/drawing/2014/main" id="{719CBDDC-A76C-2741-8876-D269AC4B071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3. Frequency of measurement - Sampling rate</a:t>
            </a:r>
          </a:p>
        </p:txBody>
      </p:sp>
      <p:sp>
        <p:nvSpPr>
          <p:cNvPr id="767" name="Google Shape;767;p90">
            <a:extLst>
              <a:ext uri="{FF2B5EF4-FFF2-40B4-BE49-F238E27FC236}">
                <a16:creationId xmlns:a16="http://schemas.microsoft.com/office/drawing/2014/main" id="{70AB0652-C49A-274F-BF9E-37DE65CD6251}"/>
              </a:ext>
            </a:extLst>
          </p:cNvPr>
          <p:cNvSpPr txBox="1">
            <a:spLocks noGrp="1"/>
          </p:cNvSpPr>
          <p:nvPr>
            <p:ph type="body" idx="1"/>
          </p:nvPr>
        </p:nvSpPr>
        <p:spPr>
          <a:xfrm>
            <a:off x="415925" y="1536700"/>
            <a:ext cx="11360150" cy="4554538"/>
          </a:xfrm>
        </p:spPr>
        <p:txBody>
          <a:bodyPr lIns="121900" tIns="121900" rIns="121900" bIns="121900" rtlCol="0"/>
          <a:lstStyle/>
          <a:p>
            <a:pPr eaLnBrk="1" hangingPunct="1">
              <a:defRPr/>
            </a:pPr>
            <a:r>
              <a:rPr lang="en" dirty="0"/>
              <a:t>Continuous</a:t>
            </a:r>
          </a:p>
          <a:p>
            <a:pPr marL="914400" lvl="1" indent="-317500" eaLnBrk="1" hangingPunct="1">
              <a:spcBef>
                <a:spcPts val="0"/>
              </a:spcBef>
              <a:defRPr/>
            </a:pPr>
            <a:r>
              <a:rPr lang="en-US" dirty="0"/>
              <a:t>Tracking of smartphone-mediated behavior usually always on (e.g., Kreuter et al. 2018; </a:t>
            </a:r>
            <a:r>
              <a:rPr lang="en-US" dirty="0" err="1"/>
              <a:t>Sugie</a:t>
            </a:r>
            <a:r>
              <a:rPr lang="en-US" dirty="0"/>
              <a:t> 2018)</a:t>
            </a:r>
          </a:p>
          <a:p>
            <a:pPr marL="914400" lvl="1" indent="-317500" eaLnBrk="1" hangingPunct="1">
              <a:spcBef>
                <a:spcPts val="0"/>
              </a:spcBef>
              <a:defRPr/>
            </a:pPr>
            <a:r>
              <a:rPr lang="en-US" dirty="0"/>
              <a:t>GPS collected at high frequency allows measurement of exact route</a:t>
            </a:r>
          </a:p>
          <a:p>
            <a:pPr marL="1371600" lvl="2" indent="-317500" eaLnBrk="1" hangingPunct="1">
              <a:spcBef>
                <a:spcPts val="0"/>
              </a:spcBef>
              <a:defRPr/>
            </a:pPr>
            <a:r>
              <a:rPr lang="en-US" dirty="0"/>
              <a:t>e.g., every sec when moving, every min when still (McCool et al.)</a:t>
            </a:r>
          </a:p>
          <a:p>
            <a:pPr marL="914400" lvl="1" indent="-317500" eaLnBrk="1" hangingPunct="1">
              <a:spcBef>
                <a:spcPts val="0"/>
              </a:spcBef>
              <a:defRPr/>
            </a:pPr>
            <a:r>
              <a:rPr lang="en-US" dirty="0"/>
              <a:t>Microphone always on (e.g., Wang et al. 2014)</a:t>
            </a:r>
          </a:p>
          <a:p>
            <a:pPr marL="1371600" lvl="2" indent="-317500" eaLnBrk="1" hangingPunct="1">
              <a:spcBef>
                <a:spcPts val="0"/>
              </a:spcBef>
              <a:defRPr/>
            </a:pPr>
            <a:r>
              <a:rPr lang="en-US" dirty="0"/>
              <a:t>But data processed on device to save storage and preserve privacy</a:t>
            </a:r>
            <a:endParaRPr dirty="0"/>
          </a:p>
          <a:p>
            <a:pPr eaLnBrk="1" hangingPunct="1">
              <a:defRPr/>
            </a:pPr>
            <a:r>
              <a:rPr lang="en" dirty="0"/>
              <a:t>Combination</a:t>
            </a:r>
          </a:p>
          <a:p>
            <a:pPr lvl="1" eaLnBrk="1" hangingPunct="1">
              <a:spcBef>
                <a:spcPts val="0"/>
              </a:spcBef>
              <a:defRPr/>
            </a:pPr>
            <a:r>
              <a:rPr lang="en-US" dirty="0"/>
              <a:t>e.g., measure activity (accelerometer) for 15 min twice a day (</a:t>
            </a:r>
            <a:r>
              <a:rPr lang="en-US" dirty="0" err="1"/>
              <a:t>Lathia</a:t>
            </a:r>
            <a:r>
              <a:rPr lang="en-US" dirty="0"/>
              <a:t> et al. 2017)</a:t>
            </a:r>
          </a:p>
          <a:p>
            <a:pPr lvl="1" eaLnBrk="1" hangingPunct="1">
              <a:defRPr/>
            </a:pPr>
            <a:endParaRPr dirty="0"/>
          </a:p>
        </p:txBody>
      </p:sp>
      <p:sp>
        <p:nvSpPr>
          <p:cNvPr id="122884" name="Google Shape;768;p90">
            <a:extLst>
              <a:ext uri="{FF2B5EF4-FFF2-40B4-BE49-F238E27FC236}">
                <a16:creationId xmlns:a16="http://schemas.microsoft.com/office/drawing/2014/main" id="{1EA53C58-C08E-5C4D-83AE-EEF68EACEB9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10958FF-0FA0-374A-9EC3-928FC77E6B09}" type="slidenum">
              <a:rPr lang="nl-NL" altLang="nl-NL">
                <a:solidFill>
                  <a:srgbClr val="898989"/>
                </a:solidFill>
              </a:rPr>
              <a:pPr/>
              <a:t>91</a:t>
            </a:fld>
            <a:endParaRPr lang="nl-NL" altLang="nl-NL">
              <a:solidFill>
                <a:srgbClr val="898989"/>
              </a:solidFill>
            </a:endParaRPr>
          </a:p>
        </p:txBody>
      </p:sp>
      <p:sp>
        <p:nvSpPr>
          <p:cNvPr id="122885" name="TextBox 4">
            <a:extLst>
              <a:ext uri="{FF2B5EF4-FFF2-40B4-BE49-F238E27FC236}">
                <a16:creationId xmlns:a16="http://schemas.microsoft.com/office/drawing/2014/main" id="{A81D4511-DB8F-8242-BCF7-7795FDE7385B}"/>
              </a:ext>
            </a:extLst>
          </p:cNvPr>
          <p:cNvSpPr txBox="1">
            <a:spLocks noChangeArrowheads="1"/>
          </p:cNvSpPr>
          <p:nvPr/>
        </p:nvSpPr>
        <p:spPr bwMode="auto">
          <a:xfrm>
            <a:off x="9528175" y="6272213"/>
            <a:ext cx="23891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1400"/>
              <a:t>Struminskaya &amp; Keusch 2019</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D5982C1C-C87B-D240-8EAF-F381B6158859}"/>
              </a:ext>
            </a:extLst>
          </p:cNvPr>
          <p:cNvSpPr>
            <a:spLocks noGrp="1" noChangeArrowheads="1"/>
          </p:cNvSpPr>
          <p:nvPr>
            <p:ph type="title"/>
          </p:nvPr>
        </p:nvSpPr>
        <p:spPr>
          <a:xfrm>
            <a:off x="595313" y="2830513"/>
            <a:ext cx="11361737" cy="763587"/>
          </a:xfrm>
        </p:spPr>
        <p:txBody>
          <a:bodyPr/>
          <a:lstStyle/>
          <a:p>
            <a:pPr eaLnBrk="1" hangingPunct="1">
              <a:spcBef>
                <a:spcPct val="0"/>
              </a:spcBef>
              <a:spcAft>
                <a:spcPct val="0"/>
              </a:spcAft>
            </a:pPr>
            <a:r>
              <a:rPr lang="en-US" altLang="nl-NL"/>
              <a:t>Class exercise: Design a sensor &amp; survey study</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Title 1">
            <a:extLst>
              <a:ext uri="{FF2B5EF4-FFF2-40B4-BE49-F238E27FC236}">
                <a16:creationId xmlns:a16="http://schemas.microsoft.com/office/drawing/2014/main" id="{7AE38AF9-5539-4A47-9C88-EF49C5135D5F}"/>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a:t>In groups: choose a RQ and suggest study design</a:t>
            </a:r>
            <a:br>
              <a:rPr lang="en-US" altLang="nl-NL"/>
            </a:br>
            <a:r>
              <a:rPr lang="en-US" altLang="nl-NL" sz="4000"/>
              <a:t>20 min (design) + 5 (present) </a:t>
            </a:r>
          </a:p>
        </p:txBody>
      </p:sp>
      <p:sp>
        <p:nvSpPr>
          <p:cNvPr id="147459" name="Text Placeholder 2">
            <a:extLst>
              <a:ext uri="{FF2B5EF4-FFF2-40B4-BE49-F238E27FC236}">
                <a16:creationId xmlns:a16="http://schemas.microsoft.com/office/drawing/2014/main" id="{2107C783-3E3D-2642-9DF7-51427967221D}"/>
              </a:ext>
            </a:extLst>
          </p:cNvPr>
          <p:cNvSpPr>
            <a:spLocks noGrp="1" noChangeArrowheads="1"/>
          </p:cNvSpPr>
          <p:nvPr>
            <p:ph type="body" idx="1"/>
          </p:nvPr>
        </p:nvSpPr>
        <p:spPr>
          <a:xfrm>
            <a:off x="415925" y="1989138"/>
            <a:ext cx="5332413" cy="4554537"/>
          </a:xfrm>
        </p:spPr>
        <p:txBody>
          <a:bodyPr/>
          <a:lstStyle/>
          <a:p>
            <a:pPr marL="608013" indent="-422275" eaLnBrk="1" hangingPunct="1">
              <a:spcBef>
                <a:spcPct val="0"/>
              </a:spcBef>
              <a:spcAft>
                <a:spcPct val="0"/>
              </a:spcAft>
            </a:pPr>
            <a:r>
              <a:rPr lang="en-US" altLang="nl-NL" sz="2400"/>
              <a:t>RQ1: How do local environmental conditions affect the health of elderly residents in a large megapolis?</a:t>
            </a:r>
          </a:p>
          <a:p>
            <a:pPr marL="608013" indent="-422275" eaLnBrk="1" hangingPunct="1">
              <a:spcBef>
                <a:spcPct val="0"/>
              </a:spcBef>
              <a:spcAft>
                <a:spcPct val="0"/>
              </a:spcAft>
            </a:pPr>
            <a:endParaRPr lang="en-US" altLang="nl-NL" sz="2400"/>
          </a:p>
          <a:p>
            <a:pPr marL="608013" indent="-422275" eaLnBrk="1" hangingPunct="1">
              <a:spcBef>
                <a:spcPct val="0"/>
              </a:spcBef>
              <a:spcAft>
                <a:spcPct val="0"/>
              </a:spcAft>
            </a:pPr>
            <a:r>
              <a:rPr lang="en-US" altLang="nl-NL" sz="2400"/>
              <a:t>RQ2: How social ties develop in college students over time?</a:t>
            </a:r>
          </a:p>
          <a:p>
            <a:pPr marL="608013" indent="-422275" eaLnBrk="1" hangingPunct="1">
              <a:spcBef>
                <a:spcPct val="0"/>
              </a:spcBef>
              <a:spcAft>
                <a:spcPct val="0"/>
              </a:spcAft>
            </a:pPr>
            <a:endParaRPr lang="en-US" altLang="nl-NL" sz="2400"/>
          </a:p>
          <a:p>
            <a:pPr marL="608013" indent="-422275" eaLnBrk="1" hangingPunct="1">
              <a:spcBef>
                <a:spcPct val="0"/>
              </a:spcBef>
              <a:spcAft>
                <a:spcPct val="0"/>
              </a:spcAft>
            </a:pPr>
            <a:r>
              <a:rPr lang="en-US" altLang="nl-NL" sz="2400"/>
              <a:t>RQ3: How do people living in households spend money?</a:t>
            </a:r>
          </a:p>
          <a:p>
            <a:pPr marL="608013" indent="-422275" eaLnBrk="1" hangingPunct="1">
              <a:spcBef>
                <a:spcPct val="0"/>
              </a:spcBef>
              <a:spcAft>
                <a:spcPct val="0"/>
              </a:spcAft>
            </a:pPr>
            <a:endParaRPr lang="en-US" altLang="nl-NL" sz="2400"/>
          </a:p>
          <a:p>
            <a:pPr marL="608013" indent="-422275" eaLnBrk="1" hangingPunct="1">
              <a:spcBef>
                <a:spcPct val="0"/>
              </a:spcBef>
              <a:spcAft>
                <a:spcPct val="0"/>
              </a:spcAft>
            </a:pPr>
            <a:r>
              <a:rPr lang="en-US" altLang="nl-NL" sz="2400"/>
              <a:t>RQ4: How do behaviors of employed and unemployed persons differ?</a:t>
            </a:r>
          </a:p>
        </p:txBody>
      </p:sp>
      <p:sp>
        <p:nvSpPr>
          <p:cNvPr id="147460" name="Text Placeholder 3">
            <a:extLst>
              <a:ext uri="{FF2B5EF4-FFF2-40B4-BE49-F238E27FC236}">
                <a16:creationId xmlns:a16="http://schemas.microsoft.com/office/drawing/2014/main" id="{848587A5-6CFB-5F48-8A81-0E736586CE4E}"/>
              </a:ext>
            </a:extLst>
          </p:cNvPr>
          <p:cNvSpPr>
            <a:spLocks noGrp="1" noChangeArrowheads="1"/>
          </p:cNvSpPr>
          <p:nvPr>
            <p:ph type="body" idx="2"/>
          </p:nvPr>
        </p:nvSpPr>
        <p:spPr>
          <a:xfrm>
            <a:off x="6443663" y="1536700"/>
            <a:ext cx="5332412" cy="4554538"/>
          </a:xfrm>
        </p:spPr>
        <p:txBody>
          <a:bodyPr/>
          <a:lstStyle/>
          <a:p>
            <a:pPr marL="608013" indent="-422275" eaLnBrk="1" hangingPunct="1">
              <a:spcBef>
                <a:spcPct val="0"/>
              </a:spcBef>
              <a:spcAft>
                <a:spcPct val="0"/>
              </a:spcAft>
            </a:pPr>
            <a:r>
              <a:rPr lang="en-US" altLang="nl-NL" sz="2400"/>
              <a:t>What kind of sensor data should be collected and how would you collect these (be specific)</a:t>
            </a:r>
          </a:p>
          <a:p>
            <a:pPr marL="608013" indent="-422275" eaLnBrk="1" hangingPunct="1">
              <a:spcBef>
                <a:spcPct val="0"/>
              </a:spcBef>
              <a:spcAft>
                <a:spcPct val="0"/>
              </a:spcAft>
            </a:pPr>
            <a:r>
              <a:rPr lang="en-US" altLang="nl-NL" sz="2400"/>
              <a:t>What kind of survey data should be collected and how would you collect these (be specific)</a:t>
            </a:r>
          </a:p>
          <a:p>
            <a:pPr marL="608013" indent="-422275" eaLnBrk="1" hangingPunct="1">
              <a:spcBef>
                <a:spcPct val="0"/>
              </a:spcBef>
              <a:spcAft>
                <a:spcPct val="0"/>
              </a:spcAft>
            </a:pPr>
            <a:r>
              <a:rPr lang="en-US" altLang="nl-NL" sz="2400"/>
              <a:t>What kind of auxiliary data could be used?</a:t>
            </a:r>
          </a:p>
          <a:p>
            <a:pPr marL="608013" indent="-422275" eaLnBrk="1" hangingPunct="1">
              <a:spcBef>
                <a:spcPct val="0"/>
              </a:spcBef>
              <a:spcAft>
                <a:spcPct val="0"/>
              </a:spcAft>
            </a:pPr>
            <a:r>
              <a:rPr lang="en-US" altLang="nl-NL" sz="2400"/>
              <a:t>Implementation (sampling rate, loan devices, ESM, etc.)</a:t>
            </a:r>
          </a:p>
          <a:p>
            <a:pPr marL="608013" indent="-422275" eaLnBrk="1" hangingPunct="1">
              <a:spcBef>
                <a:spcPct val="0"/>
              </a:spcBef>
              <a:spcAft>
                <a:spcPct val="0"/>
              </a:spcAft>
            </a:pPr>
            <a:r>
              <a:rPr lang="en-US" altLang="nl-NL" sz="2400"/>
              <a:t>Added value (can you answer these questions with survey data?)</a:t>
            </a:r>
          </a:p>
          <a:p>
            <a:pPr marL="608013" indent="-422275" eaLnBrk="1" hangingPunct="1">
              <a:spcBef>
                <a:spcPct val="0"/>
              </a:spcBef>
              <a:spcAft>
                <a:spcPct val="0"/>
              </a:spcAft>
            </a:pPr>
            <a:r>
              <a:rPr lang="en-US" altLang="nl-NL" sz="2400"/>
              <a:t>Discuss the design from the TSE perspective (focus on measurement, representation, or both)</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4">
            <a:extLst>
              <a:ext uri="{FF2B5EF4-FFF2-40B4-BE49-F238E27FC236}">
                <a16:creationId xmlns:a16="http://schemas.microsoft.com/office/drawing/2014/main" id="{887858B0-E951-9643-80FB-DCCC534F5B61}"/>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a:t>Take home exercise</a:t>
            </a:r>
          </a:p>
        </p:txBody>
      </p:sp>
      <p:sp>
        <p:nvSpPr>
          <p:cNvPr id="6" name="Text Placeholder 5">
            <a:extLst>
              <a:ext uri="{FF2B5EF4-FFF2-40B4-BE49-F238E27FC236}">
                <a16:creationId xmlns:a16="http://schemas.microsoft.com/office/drawing/2014/main" id="{104E9DC9-C6CE-9241-AB3D-289AB3BC9188}"/>
              </a:ext>
            </a:extLst>
          </p:cNvPr>
          <p:cNvSpPr>
            <a:spLocks noGrp="1"/>
          </p:cNvSpPr>
          <p:nvPr>
            <p:ph type="body" idx="1"/>
          </p:nvPr>
        </p:nvSpPr>
        <p:spPr>
          <a:xfrm>
            <a:off x="415925" y="1536700"/>
            <a:ext cx="4887913" cy="4554538"/>
          </a:xfrm>
        </p:spPr>
        <p:txBody>
          <a:bodyPr/>
          <a:lstStyle/>
          <a:p>
            <a:pPr eaLnBrk="1" hangingPunct="1">
              <a:defRPr/>
            </a:pPr>
            <a:r>
              <a:rPr lang="en-US" dirty="0"/>
              <a:t>If you have an iPhone or an Apple watch (or your friend with an iPhone graciously shares data with you or you google how to replicate it for android)</a:t>
            </a:r>
          </a:p>
          <a:p>
            <a:pPr eaLnBrk="1" hangingPunct="1">
              <a:defRPr/>
            </a:pPr>
            <a:r>
              <a:rPr lang="en-US" dirty="0"/>
              <a:t>Download your apple health data, prepare it for analysis and find out something about yourself (see next slide)</a:t>
            </a:r>
          </a:p>
          <a:p>
            <a:pPr marL="152396" indent="0" eaLnBrk="1" hangingPunct="1">
              <a:buFont typeface="Arial" panose="020B0604020202020204" pitchFamily="34" charset="0"/>
              <a:buNone/>
              <a:defRPr/>
            </a:pPr>
            <a:endParaRPr lang="en-US" dirty="0"/>
          </a:p>
        </p:txBody>
      </p:sp>
      <p:pic>
        <p:nvPicPr>
          <p:cNvPr id="149508" name="Picture 2">
            <a:extLst>
              <a:ext uri="{FF2B5EF4-FFF2-40B4-BE49-F238E27FC236}">
                <a16:creationId xmlns:a16="http://schemas.microsoft.com/office/drawing/2014/main" id="{473DB433-2DFF-4A4A-AA61-14D00C440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588" y="296863"/>
            <a:ext cx="3522662"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7" descr="Head with gears">
            <a:extLst>
              <a:ext uri="{FF2B5EF4-FFF2-40B4-BE49-F238E27FC236}">
                <a16:creationId xmlns:a16="http://schemas.microsoft.com/office/drawing/2014/main" id="{25C920D3-8AFD-794F-8E20-A7EB5DD69EB6}"/>
              </a:ext>
            </a:extLst>
          </p:cNvPr>
          <p:cNvPicPr>
            <a:picLocks noChangeAspect="1"/>
          </p:cNvPicPr>
          <p:nvPr/>
        </p:nvPicPr>
        <p:blipFill>
          <a:blip r:embed="rId3"/>
          <a:stretch>
            <a:fillRect/>
          </a:stretch>
        </p:blipFill>
        <p:spPr>
          <a:xfrm>
            <a:off x="5040313" y="404813"/>
            <a:ext cx="914400" cy="914400"/>
          </a:xfrm>
          <a:prstGeom prst="rect">
            <a:avLst/>
          </a:prstGeom>
        </p:spPr>
      </p:pic>
      <p:sp>
        <p:nvSpPr>
          <p:cNvPr id="9" name="Rectangle: Rounded Corners 8">
            <a:extLst>
              <a:ext uri="{FF2B5EF4-FFF2-40B4-BE49-F238E27FC236}">
                <a16:creationId xmlns:a16="http://schemas.microsoft.com/office/drawing/2014/main" id="{AF570C76-C05D-274D-98FC-8FF0D18ED103}"/>
              </a:ext>
            </a:extLst>
          </p:cNvPr>
          <p:cNvSpPr/>
          <p:nvPr/>
        </p:nvSpPr>
        <p:spPr>
          <a:xfrm>
            <a:off x="7305675" y="6000750"/>
            <a:ext cx="3392488" cy="577850"/>
          </a:xfrm>
          <a:prstGeom prst="roundRect">
            <a:avLst/>
          </a:prstGeom>
          <a:noFill/>
          <a:ln w="857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4">
            <a:extLst>
              <a:ext uri="{FF2B5EF4-FFF2-40B4-BE49-F238E27FC236}">
                <a16:creationId xmlns:a16="http://schemas.microsoft.com/office/drawing/2014/main" id="{2994C27A-133B-7B42-94D5-B1E361988D90}"/>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a:t>Take home exercise</a:t>
            </a:r>
          </a:p>
        </p:txBody>
      </p:sp>
      <p:sp>
        <p:nvSpPr>
          <p:cNvPr id="6" name="Text Placeholder 5">
            <a:extLst>
              <a:ext uri="{FF2B5EF4-FFF2-40B4-BE49-F238E27FC236}">
                <a16:creationId xmlns:a16="http://schemas.microsoft.com/office/drawing/2014/main" id="{982C318A-8A38-7E48-ADE6-120BABB914C4}"/>
              </a:ext>
            </a:extLst>
          </p:cNvPr>
          <p:cNvSpPr>
            <a:spLocks noGrp="1"/>
          </p:cNvSpPr>
          <p:nvPr>
            <p:ph type="body" idx="1"/>
          </p:nvPr>
        </p:nvSpPr>
        <p:spPr>
          <a:xfrm>
            <a:off x="415925" y="1536700"/>
            <a:ext cx="9640888" cy="4554538"/>
          </a:xfrm>
        </p:spPr>
        <p:txBody>
          <a:bodyPr/>
          <a:lstStyle/>
          <a:p>
            <a:pPr eaLnBrk="1" hangingPunct="1">
              <a:defRPr/>
            </a:pPr>
            <a:r>
              <a:rPr lang="en-US" dirty="0"/>
              <a:t>Go to “Health” -&gt; click on profile -&gt; Download All Health Data</a:t>
            </a:r>
          </a:p>
          <a:p>
            <a:pPr eaLnBrk="1" hangingPunct="1">
              <a:defRPr/>
            </a:pPr>
            <a:r>
              <a:rPr lang="en-US" dirty="0"/>
              <a:t>Follow the steps from here to prepare for analysis:</a:t>
            </a:r>
            <a:br>
              <a:rPr lang="en-US" dirty="0"/>
            </a:br>
            <a:r>
              <a:rPr lang="en-US" dirty="0">
                <a:hlinkClick r:id="rId2"/>
              </a:rPr>
              <a:t>https://taraskaduk.com/posts/2019-03-23-apple-health/</a:t>
            </a:r>
            <a:r>
              <a:rPr lang="en-US" dirty="0"/>
              <a:t> </a:t>
            </a:r>
          </a:p>
          <a:p>
            <a:pPr eaLnBrk="1" hangingPunct="1">
              <a:defRPr/>
            </a:pPr>
            <a:r>
              <a:rPr lang="en-US" dirty="0"/>
              <a:t>You will need these packages and use only if you want to change time zones, otherwise comment out</a:t>
            </a:r>
          </a:p>
          <a:p>
            <a:pPr marL="152396" indent="0" eaLnBrk="1" hangingPunct="1">
              <a:buFont typeface="Arial" panose="020B0604020202020204" pitchFamily="34" charset="0"/>
              <a:buNone/>
              <a:defRPr/>
            </a:pPr>
            <a:r>
              <a:rPr lang="en-US" dirty="0"/>
              <a:t> #</a:t>
            </a:r>
            <a:r>
              <a:rPr lang="en-US" dirty="0" err="1"/>
              <a:t>endDate</a:t>
            </a:r>
            <a:r>
              <a:rPr lang="en-US" dirty="0"/>
              <a:t> = </a:t>
            </a:r>
            <a:r>
              <a:rPr lang="en-US" dirty="0" err="1"/>
              <a:t>ymd_hms</a:t>
            </a:r>
            <a:r>
              <a:rPr lang="en-US" dirty="0"/>
              <a:t>(</a:t>
            </a:r>
            <a:r>
              <a:rPr lang="en-US" dirty="0" err="1"/>
              <a:t>endDate,tz</a:t>
            </a:r>
            <a:r>
              <a:rPr lang="en-US" dirty="0"/>
              <a:t>="America/</a:t>
            </a:r>
            <a:r>
              <a:rPr lang="en-US" dirty="0" err="1"/>
              <a:t>New_York</a:t>
            </a:r>
            <a:r>
              <a:rPr lang="en-US" dirty="0"/>
              <a:t>"), </a:t>
            </a:r>
          </a:p>
          <a:p>
            <a:pPr eaLnBrk="1" hangingPunct="1">
              <a:defRPr/>
            </a:pPr>
            <a:endParaRPr lang="en-US" dirty="0"/>
          </a:p>
          <a:p>
            <a:pPr eaLnBrk="1" hangingPunct="1">
              <a:defRPr/>
            </a:pPr>
            <a:r>
              <a:rPr lang="en-US" dirty="0"/>
              <a:t>Find out about something about yourself! </a:t>
            </a:r>
            <a:br>
              <a:rPr lang="en-US" dirty="0"/>
            </a:br>
            <a:r>
              <a:rPr lang="en-US" dirty="0"/>
              <a:t>e.g., your average step count, how many steps you</a:t>
            </a:r>
            <a:br>
              <a:rPr lang="en-US" dirty="0"/>
            </a:br>
            <a:r>
              <a:rPr lang="en-US" dirty="0"/>
              <a:t> go by day of the week and when, or something more </a:t>
            </a:r>
            <a:br>
              <a:rPr lang="en-US" dirty="0"/>
            </a:br>
            <a:r>
              <a:rPr lang="en-US" dirty="0"/>
              <a:t>interesting</a:t>
            </a:r>
          </a:p>
          <a:p>
            <a:pPr eaLnBrk="1" hangingPunct="1">
              <a:defRPr/>
            </a:pPr>
            <a:r>
              <a:rPr lang="en-US" dirty="0"/>
              <a:t>Send me your code and your result (e.g., a plot) and</a:t>
            </a:r>
            <a:br>
              <a:rPr lang="en-US" dirty="0"/>
            </a:br>
            <a:r>
              <a:rPr lang="en-US" dirty="0"/>
              <a:t>I will tell Peter </a:t>
            </a:r>
            <a:r>
              <a:rPr lang="en-US" dirty="0">
                <a:sym typeface="Wingdings" panose="05000000000000000000" pitchFamily="2" charset="2"/>
              </a:rPr>
              <a:t></a:t>
            </a:r>
            <a:endParaRPr lang="en-US" dirty="0"/>
          </a:p>
          <a:p>
            <a:pPr marL="152396" indent="0" eaLnBrk="1" hangingPunct="1">
              <a:buFont typeface="Arial" panose="020B0604020202020204" pitchFamily="34" charset="0"/>
              <a:buNone/>
              <a:defRPr/>
            </a:pPr>
            <a:endParaRPr lang="en-US" dirty="0"/>
          </a:p>
          <a:p>
            <a:pPr eaLnBrk="1" hangingPunct="1">
              <a:defRPr/>
            </a:pPr>
            <a:endParaRPr lang="en-US" dirty="0"/>
          </a:p>
          <a:p>
            <a:pPr marL="152396" indent="0" eaLnBrk="1" hangingPunct="1">
              <a:buFont typeface="Arial" panose="020B0604020202020204" pitchFamily="34" charset="0"/>
              <a:buNone/>
              <a:defRPr/>
            </a:pPr>
            <a:endParaRPr lang="en-US" dirty="0"/>
          </a:p>
        </p:txBody>
      </p:sp>
      <p:pic>
        <p:nvPicPr>
          <p:cNvPr id="8" name="Graphic 7" descr="Head with gears">
            <a:extLst>
              <a:ext uri="{FF2B5EF4-FFF2-40B4-BE49-F238E27FC236}">
                <a16:creationId xmlns:a16="http://schemas.microsoft.com/office/drawing/2014/main" id="{0462BBD9-B0FD-5247-B22C-702F3FB47F87}"/>
              </a:ext>
            </a:extLst>
          </p:cNvPr>
          <p:cNvPicPr>
            <a:picLocks noChangeAspect="1"/>
          </p:cNvPicPr>
          <p:nvPr/>
        </p:nvPicPr>
        <p:blipFill>
          <a:blip r:embed="rId3"/>
          <a:stretch>
            <a:fillRect/>
          </a:stretch>
        </p:blipFill>
        <p:spPr>
          <a:xfrm>
            <a:off x="5040313" y="404813"/>
            <a:ext cx="914400" cy="914400"/>
          </a:xfrm>
          <a:prstGeom prst="rect">
            <a:avLst/>
          </a:prstGeom>
        </p:spPr>
      </p:pic>
      <p:pic>
        <p:nvPicPr>
          <p:cNvPr id="150533" name="Picture 2">
            <a:extLst>
              <a:ext uri="{FF2B5EF4-FFF2-40B4-BE49-F238E27FC236}">
                <a16:creationId xmlns:a16="http://schemas.microsoft.com/office/drawing/2014/main" id="{84DB9E62-BB7F-F845-BF33-C407D787B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50" y="3644900"/>
            <a:ext cx="287655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4">
            <a:extLst>
              <a:ext uri="{FF2B5EF4-FFF2-40B4-BE49-F238E27FC236}">
                <a16:creationId xmlns:a16="http://schemas.microsoft.com/office/drawing/2014/main" id="{3CA6D8FA-F692-B14A-A34A-2A5CD6AB4542}"/>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a:t>Take home exercise</a:t>
            </a:r>
          </a:p>
        </p:txBody>
      </p:sp>
      <p:sp>
        <p:nvSpPr>
          <p:cNvPr id="6" name="Text Placeholder 5">
            <a:extLst>
              <a:ext uri="{FF2B5EF4-FFF2-40B4-BE49-F238E27FC236}">
                <a16:creationId xmlns:a16="http://schemas.microsoft.com/office/drawing/2014/main" id="{1687713E-BD65-4F42-B4E1-77D2B84639DD}"/>
              </a:ext>
            </a:extLst>
          </p:cNvPr>
          <p:cNvSpPr>
            <a:spLocks noGrp="1"/>
          </p:cNvSpPr>
          <p:nvPr>
            <p:ph type="body" idx="1"/>
          </p:nvPr>
        </p:nvSpPr>
        <p:spPr>
          <a:xfrm>
            <a:off x="415925" y="1536700"/>
            <a:ext cx="9640888" cy="4554538"/>
          </a:xfrm>
        </p:spPr>
        <p:txBody>
          <a:bodyPr/>
          <a:lstStyle/>
          <a:p>
            <a:pPr marL="152396" indent="0" eaLnBrk="1" hangingPunct="1">
              <a:buFont typeface="Arial" panose="020B0604020202020204" pitchFamily="34" charset="0"/>
              <a:buNone/>
              <a:defRPr/>
            </a:pPr>
            <a:endParaRPr lang="en-US" dirty="0"/>
          </a:p>
          <a:p>
            <a:pPr eaLnBrk="1" hangingPunct="1">
              <a:defRPr/>
            </a:pPr>
            <a:r>
              <a:rPr lang="en-US" dirty="0"/>
              <a:t>It is optional! So no stress…</a:t>
            </a:r>
          </a:p>
          <a:p>
            <a:pPr marL="152396" indent="0" eaLnBrk="1" hangingPunct="1">
              <a:buFont typeface="Arial" panose="020B0604020202020204" pitchFamily="34" charset="0"/>
              <a:buNone/>
              <a:defRPr/>
            </a:pPr>
            <a:endParaRPr lang="en-US" dirty="0"/>
          </a:p>
        </p:txBody>
      </p:sp>
      <p:pic>
        <p:nvPicPr>
          <p:cNvPr id="8" name="Graphic 7" descr="Head with gears">
            <a:extLst>
              <a:ext uri="{FF2B5EF4-FFF2-40B4-BE49-F238E27FC236}">
                <a16:creationId xmlns:a16="http://schemas.microsoft.com/office/drawing/2014/main" id="{3FF0E6C4-F0F1-AF46-BFC5-28BC248E8754}"/>
              </a:ext>
            </a:extLst>
          </p:cNvPr>
          <p:cNvPicPr>
            <a:picLocks noChangeAspect="1"/>
          </p:cNvPicPr>
          <p:nvPr/>
        </p:nvPicPr>
        <p:blipFill>
          <a:blip r:embed="rId2"/>
          <a:stretch>
            <a:fillRect/>
          </a:stretch>
        </p:blipFill>
        <p:spPr>
          <a:xfrm>
            <a:off x="5040313" y="404813"/>
            <a:ext cx="914400" cy="914400"/>
          </a:xfrm>
          <a:prstGeom prst="rect">
            <a:avLst/>
          </a:prstGeom>
        </p:spPr>
      </p:pic>
      <p:pic>
        <p:nvPicPr>
          <p:cNvPr id="151557" name="Picture 1">
            <a:extLst>
              <a:ext uri="{FF2B5EF4-FFF2-40B4-BE49-F238E27FC236}">
                <a16:creationId xmlns:a16="http://schemas.microsoft.com/office/drawing/2014/main" id="{D10D7855-DDFF-AA4F-9D01-960999F68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188" y="974725"/>
            <a:ext cx="5659437"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8" name="TextBox 3">
            <a:extLst>
              <a:ext uri="{FF2B5EF4-FFF2-40B4-BE49-F238E27FC236}">
                <a16:creationId xmlns:a16="http://schemas.microsoft.com/office/drawing/2014/main" id="{AD1B3285-9BCB-9340-9BBC-E8B5B42DCF31}"/>
              </a:ext>
            </a:extLst>
          </p:cNvPr>
          <p:cNvSpPr txBox="1">
            <a:spLocks noChangeArrowheads="1"/>
          </p:cNvSpPr>
          <p:nvPr/>
        </p:nvSpPr>
        <p:spPr bwMode="auto">
          <a:xfrm>
            <a:off x="7335838" y="6378575"/>
            <a:ext cx="3384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b="1"/>
              <a:t>*German “entspannen” = relax</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a:extLst>
              <a:ext uri="{FF2B5EF4-FFF2-40B4-BE49-F238E27FC236}">
                <a16:creationId xmlns:a16="http://schemas.microsoft.com/office/drawing/2014/main" id="{5A598BB3-7BF3-6F4F-9FC3-736DE372DF06}"/>
              </a:ext>
            </a:extLst>
          </p:cNvPr>
          <p:cNvSpPr>
            <a:spLocks noGrp="1" noChangeArrowheads="1"/>
          </p:cNvSpPr>
          <p:nvPr>
            <p:ph type="ctrTitle"/>
          </p:nvPr>
        </p:nvSpPr>
        <p:spPr/>
        <p:txBody>
          <a:bodyPr/>
          <a:lstStyle/>
          <a:p>
            <a:pPr eaLnBrk="1" hangingPunct="1"/>
            <a:r>
              <a:rPr lang="en-US" altLang="nl-NL"/>
              <a:t>Questions? Comments?</a:t>
            </a:r>
          </a:p>
        </p:txBody>
      </p:sp>
      <p:sp>
        <p:nvSpPr>
          <p:cNvPr id="152579" name="Subtitle 2">
            <a:extLst>
              <a:ext uri="{FF2B5EF4-FFF2-40B4-BE49-F238E27FC236}">
                <a16:creationId xmlns:a16="http://schemas.microsoft.com/office/drawing/2014/main" id="{27267F77-2788-DC4D-8F1A-9754A3CB627C}"/>
              </a:ext>
            </a:extLst>
          </p:cNvPr>
          <p:cNvSpPr>
            <a:spLocks noGrp="1" noChangeArrowheads="1"/>
          </p:cNvSpPr>
          <p:nvPr>
            <p:ph type="subTitle" idx="1"/>
          </p:nvPr>
        </p:nvSpPr>
        <p:spPr>
          <a:xfrm>
            <a:off x="1524000" y="3627438"/>
            <a:ext cx="9144000" cy="1630362"/>
          </a:xfrm>
        </p:spPr>
        <p:txBody>
          <a:bodyPr/>
          <a:lstStyle/>
          <a:p>
            <a:pPr eaLnBrk="1" hangingPunct="1"/>
            <a:r>
              <a:rPr lang="en-US" altLang="nl-NL"/>
              <a:t>Now or contact me at </a:t>
            </a:r>
            <a:r>
              <a:rPr lang="en-US" altLang="nl-NL">
                <a:hlinkClick r:id="rId2"/>
              </a:rPr>
              <a:t>b.struminskaya@uu.nl</a:t>
            </a:r>
            <a:r>
              <a:rPr lang="en-US" altLang="nl-NL"/>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a:extLst>
              <a:ext uri="{FF2B5EF4-FFF2-40B4-BE49-F238E27FC236}">
                <a16:creationId xmlns:a16="http://schemas.microsoft.com/office/drawing/2014/main" id="{34FEB06E-F75C-0E45-AF5E-18470E85C559}"/>
              </a:ext>
            </a:extLst>
          </p:cNvPr>
          <p:cNvSpPr>
            <a:spLocks noGrp="1" noChangeArrowheads="1"/>
          </p:cNvSpPr>
          <p:nvPr>
            <p:ph type="title"/>
          </p:nvPr>
        </p:nvSpPr>
        <p:spPr/>
        <p:txBody>
          <a:bodyPr/>
          <a:lstStyle/>
          <a:p>
            <a:pPr eaLnBrk="1" hangingPunct="1"/>
            <a:r>
              <a:rPr lang="nl-NL" altLang="nl-NL"/>
              <a:t>References &amp; Additional reading</a:t>
            </a:r>
          </a:p>
        </p:txBody>
      </p:sp>
      <p:sp>
        <p:nvSpPr>
          <p:cNvPr id="153603" name="Content Placeholder 2">
            <a:extLst>
              <a:ext uri="{FF2B5EF4-FFF2-40B4-BE49-F238E27FC236}">
                <a16:creationId xmlns:a16="http://schemas.microsoft.com/office/drawing/2014/main" id="{5CFEC55E-951D-4E4C-9F34-0B19815B74A3}"/>
              </a:ext>
            </a:extLst>
          </p:cNvPr>
          <p:cNvSpPr>
            <a:spLocks noGrp="1" noChangeArrowheads="1"/>
          </p:cNvSpPr>
          <p:nvPr>
            <p:ph idx="1"/>
          </p:nvPr>
        </p:nvSpPr>
        <p:spPr>
          <a:xfrm>
            <a:off x="827720" y="1484784"/>
            <a:ext cx="11353800" cy="4351338"/>
          </a:xfrm>
        </p:spPr>
        <p:txBody>
          <a:bodyPr/>
          <a:lstStyle/>
          <a:p>
            <a:pPr marL="0" indent="0" eaLnBrk="1" hangingPunct="1">
              <a:buFont typeface="Arial" panose="020B0604020202020204" pitchFamily="34" charset="0"/>
              <a:buNone/>
            </a:pPr>
            <a:r>
              <a:rPr lang="nl-NL" altLang="nl-NL" sz="1600" dirty="0"/>
              <a:t>Baker, Reginald P. 2017. Big Data: A Survey Research </a:t>
            </a:r>
            <a:r>
              <a:rPr lang="nl-NL" altLang="nl-NL" sz="1600" dirty="0" err="1"/>
              <a:t>Perspective</a:t>
            </a:r>
            <a:r>
              <a:rPr lang="nl-NL" altLang="nl-NL" sz="1600" dirty="0"/>
              <a:t>. In „Total Survey Error in </a:t>
            </a:r>
            <a:r>
              <a:rPr lang="nl-NL" altLang="nl-NL" sz="1600" dirty="0" err="1"/>
              <a:t>Practice</a:t>
            </a:r>
            <a:r>
              <a:rPr lang="nl-NL" altLang="nl-NL" sz="1600" dirty="0"/>
              <a:t>“, ed. </a:t>
            </a:r>
            <a:r>
              <a:rPr lang="nl-NL" altLang="nl-NL" sz="1600" dirty="0" err="1"/>
              <a:t>by</a:t>
            </a:r>
            <a:r>
              <a:rPr lang="nl-NL" altLang="nl-NL" sz="1600" dirty="0"/>
              <a:t> P. P. </a:t>
            </a:r>
            <a:r>
              <a:rPr lang="nl-NL" altLang="nl-NL" sz="1600" dirty="0" err="1"/>
              <a:t>Biemer</a:t>
            </a:r>
            <a:r>
              <a:rPr lang="nl-NL" altLang="nl-NL" sz="1600" dirty="0"/>
              <a:t>, E. De Leeuw, S. </a:t>
            </a:r>
            <a:r>
              <a:rPr lang="nl-NL" altLang="nl-NL" sz="1600" dirty="0" err="1"/>
              <a:t>Eckman</a:t>
            </a:r>
            <a:r>
              <a:rPr lang="nl-NL" altLang="nl-NL" sz="1600" dirty="0"/>
              <a:t>, B. Edwards, F. </a:t>
            </a:r>
            <a:r>
              <a:rPr lang="nl-NL" altLang="nl-NL" sz="1600" dirty="0" err="1"/>
              <a:t>Kreuter</a:t>
            </a:r>
            <a:r>
              <a:rPr lang="nl-NL" altLang="nl-NL" sz="1600" dirty="0"/>
              <a:t>, L. </a:t>
            </a:r>
            <a:r>
              <a:rPr lang="nl-NL" altLang="nl-NL" sz="1600" dirty="0" err="1"/>
              <a:t>Lyberg</a:t>
            </a:r>
            <a:r>
              <a:rPr lang="nl-NL" altLang="nl-NL" sz="1600" dirty="0"/>
              <a:t>, C. Tucker, </a:t>
            </a:r>
            <a:r>
              <a:rPr lang="nl-NL" altLang="nl-NL" sz="1600" dirty="0" err="1"/>
              <a:t>and</a:t>
            </a:r>
            <a:r>
              <a:rPr lang="nl-NL" altLang="nl-NL" sz="1600" dirty="0"/>
              <a:t> B. West, Hoboken, NJ: </a:t>
            </a:r>
            <a:r>
              <a:rPr lang="nl-NL" altLang="nl-NL" sz="1600" dirty="0" err="1"/>
              <a:t>Wiley</a:t>
            </a:r>
            <a:r>
              <a:rPr lang="nl-NL" altLang="nl-NL" sz="1600" dirty="0"/>
              <a:t> </a:t>
            </a:r>
            <a:endParaRPr lang="nl-NL" altLang="nl-NL" sz="800" dirty="0"/>
          </a:p>
          <a:p>
            <a:pPr marL="0" indent="0" eaLnBrk="1" hangingPunct="1">
              <a:buFont typeface="Arial" panose="020B0604020202020204" pitchFamily="34" charset="0"/>
              <a:buNone/>
            </a:pPr>
            <a:r>
              <a:rPr lang="nl-NL" altLang="nl-NL" sz="1600" dirty="0"/>
              <a:t>Beyer, M. A., </a:t>
            </a:r>
            <a:r>
              <a:rPr lang="nl-NL" altLang="nl-NL" sz="1600" dirty="0" err="1"/>
              <a:t>and</a:t>
            </a:r>
            <a:r>
              <a:rPr lang="nl-NL" altLang="nl-NL" sz="1600" dirty="0"/>
              <a:t> D. </a:t>
            </a:r>
            <a:r>
              <a:rPr lang="nl-NL" altLang="nl-NL" sz="1600" dirty="0" err="1"/>
              <a:t>Laney</a:t>
            </a:r>
            <a:r>
              <a:rPr lang="nl-NL" altLang="nl-NL" sz="1600" dirty="0"/>
              <a:t>. 2012. The </a:t>
            </a:r>
            <a:r>
              <a:rPr lang="nl-NL" altLang="nl-NL" sz="1600" dirty="0" err="1"/>
              <a:t>Importance</a:t>
            </a:r>
            <a:r>
              <a:rPr lang="nl-NL" altLang="nl-NL" sz="1600" dirty="0"/>
              <a:t> of “Big Data”: A Definition. G00235055. Stamford, CT: Gartner. </a:t>
            </a:r>
            <a:endParaRPr lang="nl-NL" altLang="nl-NL" sz="800" dirty="0"/>
          </a:p>
          <a:p>
            <a:pPr marL="0" indent="0" eaLnBrk="1" hangingPunct="1">
              <a:buFont typeface="Arial" panose="020B0604020202020204" pitchFamily="34" charset="0"/>
              <a:buNone/>
            </a:pPr>
            <a:r>
              <a:rPr lang="nl-NL" altLang="nl-NL" sz="1600" dirty="0" err="1"/>
              <a:t>Callegaro</a:t>
            </a:r>
            <a:r>
              <a:rPr lang="nl-NL" altLang="nl-NL" sz="1600" dirty="0"/>
              <a:t>, M., </a:t>
            </a:r>
            <a:r>
              <a:rPr lang="nl-NL" altLang="nl-NL" sz="1600" dirty="0" err="1"/>
              <a:t>and</a:t>
            </a:r>
            <a:r>
              <a:rPr lang="nl-NL" altLang="nl-NL" sz="1600" dirty="0"/>
              <a:t> Yang, Y. 2017. The </a:t>
            </a:r>
            <a:r>
              <a:rPr lang="nl-NL" altLang="nl-NL" sz="1600" dirty="0" err="1"/>
              <a:t>role</a:t>
            </a:r>
            <a:r>
              <a:rPr lang="nl-NL" altLang="nl-NL" sz="1600" dirty="0"/>
              <a:t> of </a:t>
            </a:r>
            <a:r>
              <a:rPr lang="nl-NL" altLang="nl-NL" sz="1600" dirty="0" err="1"/>
              <a:t>surveys</a:t>
            </a:r>
            <a:r>
              <a:rPr lang="nl-NL" altLang="nl-NL" sz="1600" dirty="0"/>
              <a:t> in </a:t>
            </a:r>
            <a:r>
              <a:rPr lang="nl-NL" altLang="nl-NL" sz="1600" dirty="0" err="1"/>
              <a:t>the</a:t>
            </a:r>
            <a:r>
              <a:rPr lang="nl-NL" altLang="nl-NL" sz="1600" dirty="0"/>
              <a:t> era of „big data“. In „The </a:t>
            </a:r>
            <a:r>
              <a:rPr lang="nl-NL" altLang="nl-NL" sz="1600" dirty="0" err="1"/>
              <a:t>Palgrave</a:t>
            </a:r>
            <a:r>
              <a:rPr lang="nl-NL" altLang="nl-NL" sz="1600" dirty="0"/>
              <a:t> </a:t>
            </a:r>
            <a:r>
              <a:rPr lang="nl-NL" altLang="nl-NL" sz="1600" dirty="0" err="1"/>
              <a:t>Handbook</a:t>
            </a:r>
            <a:r>
              <a:rPr lang="nl-NL" altLang="nl-NL" sz="1600" dirty="0"/>
              <a:t> of Survey Research”, ed. </a:t>
            </a:r>
            <a:r>
              <a:rPr lang="nl-NL" altLang="nl-NL" sz="1600" dirty="0" err="1"/>
              <a:t>by</a:t>
            </a:r>
            <a:r>
              <a:rPr lang="nl-NL" altLang="nl-NL" sz="1600" dirty="0"/>
              <a:t> D.L. </a:t>
            </a:r>
            <a:r>
              <a:rPr lang="nl-NL" altLang="nl-NL" sz="1600" dirty="0" err="1"/>
              <a:t>Vannette</a:t>
            </a:r>
            <a:r>
              <a:rPr lang="nl-NL" altLang="nl-NL" sz="1600" dirty="0"/>
              <a:t> </a:t>
            </a:r>
            <a:r>
              <a:rPr lang="nl-NL" altLang="nl-NL" sz="1600" dirty="0" err="1"/>
              <a:t>and</a:t>
            </a:r>
            <a:r>
              <a:rPr lang="nl-NL" altLang="nl-NL" sz="1600" dirty="0"/>
              <a:t> J.A. </a:t>
            </a:r>
            <a:r>
              <a:rPr lang="nl-NL" altLang="nl-NL" sz="1600" dirty="0" err="1"/>
              <a:t>Krosnick</a:t>
            </a:r>
            <a:r>
              <a:rPr lang="nl-NL" altLang="nl-NL" sz="1600" dirty="0"/>
              <a:t>, </a:t>
            </a:r>
            <a:r>
              <a:rPr lang="nl-NL" altLang="nl-NL" sz="1600" dirty="0" err="1"/>
              <a:t>Palgrave</a:t>
            </a:r>
            <a:r>
              <a:rPr lang="nl-NL" altLang="nl-NL" sz="1600" dirty="0"/>
              <a:t>. </a:t>
            </a:r>
            <a:br>
              <a:rPr lang="nl-NL" altLang="nl-NL" sz="1600" dirty="0"/>
            </a:br>
            <a:r>
              <a:rPr lang="nl-NL" altLang="nl-NL" sz="1600" dirty="0" err="1"/>
              <a:t>doi</a:t>
            </a:r>
            <a:r>
              <a:rPr lang="nl-NL" altLang="nl-NL" sz="1600" dirty="0"/>
              <a:t>: 10.1007/978- 3-319-54395-6_23</a:t>
            </a:r>
          </a:p>
          <a:p>
            <a:pPr marL="0" indent="0" eaLnBrk="1" hangingPunct="1">
              <a:buFont typeface="Arial" panose="020B0604020202020204" pitchFamily="34" charset="0"/>
              <a:buNone/>
            </a:pPr>
            <a:r>
              <a:rPr lang="en-US" altLang="nl-NL" sz="1600" dirty="0"/>
              <a:t>Groves, R. M. 2011. Three eras of survey research. Public Opinion Quarterly 75(5), 861-871. </a:t>
            </a:r>
            <a:r>
              <a:rPr lang="nl-NL" altLang="nl-NL" sz="1600" dirty="0"/>
              <a:t>doi:10.1093/</a:t>
            </a:r>
            <a:r>
              <a:rPr lang="nl-NL" altLang="nl-NL" sz="1600" dirty="0" err="1"/>
              <a:t>poq</a:t>
            </a:r>
            <a:r>
              <a:rPr lang="nl-NL" altLang="nl-NL" sz="1600" dirty="0"/>
              <a:t>/nfr057 </a:t>
            </a:r>
          </a:p>
          <a:p>
            <a:pPr marL="0" indent="0" eaLnBrk="1" hangingPunct="1">
              <a:buNone/>
            </a:pPr>
            <a:r>
              <a:rPr lang="nl-NL" sz="1600" dirty="0" err="1"/>
              <a:t>Ilic</a:t>
            </a:r>
            <a:r>
              <a:rPr lang="nl-NL" sz="1600" dirty="0"/>
              <a:t>, G., Schouten, J.G., </a:t>
            </a:r>
            <a:r>
              <a:rPr lang="nl-NL" sz="1600" dirty="0" err="1"/>
              <a:t>Lugtig</a:t>
            </a:r>
            <a:r>
              <a:rPr lang="nl-NL" sz="1600" dirty="0"/>
              <a:t>, P., Mulder, J., Streefkerk, M., </a:t>
            </a:r>
            <a:r>
              <a:rPr lang="nl-NL" sz="1600" dirty="0" err="1"/>
              <a:t>Kumar</a:t>
            </a:r>
            <a:r>
              <a:rPr lang="nl-NL" sz="1600" dirty="0"/>
              <a:t>, </a:t>
            </a:r>
            <a:r>
              <a:rPr lang="nl-NL" sz="1600" dirty="0" err="1"/>
              <a:t>and</a:t>
            </a:r>
            <a:r>
              <a:rPr lang="nl-NL" sz="1600" dirty="0"/>
              <a:t> P. </a:t>
            </a:r>
            <a:r>
              <a:rPr lang="nl-NL" sz="1600" dirty="0" err="1"/>
              <a:t>Höcük</a:t>
            </a:r>
            <a:r>
              <a:rPr lang="nl-NL" sz="1600" dirty="0"/>
              <a:t>, S. (2022). </a:t>
            </a:r>
            <a:r>
              <a:rPr lang="nl-NL" sz="1600" dirty="0">
                <a:hlinkClick r:id="rId2"/>
              </a:rPr>
              <a:t>Pictures instead of survey questions: An experimental investigation of the feasibility of using pictures in a housing survey</a:t>
            </a:r>
            <a:r>
              <a:rPr lang="nl-NL" sz="1600" dirty="0"/>
              <a:t>. JRSS:A.</a:t>
            </a:r>
            <a:endParaRPr lang="nl-NL" altLang="nl-NL" sz="1600" dirty="0"/>
          </a:p>
          <a:p>
            <a:pPr marL="0" indent="0" eaLnBrk="1" hangingPunct="1">
              <a:buNone/>
            </a:pPr>
            <a:r>
              <a:rPr lang="nl-NL" sz="1600" dirty="0" err="1"/>
              <a:t>Lugtig</a:t>
            </a:r>
            <a:r>
              <a:rPr lang="nl-NL" sz="1600" dirty="0"/>
              <a:t>, P., Roth, K., Schouten, J.G. (2022). </a:t>
            </a:r>
            <a:r>
              <a:rPr lang="nl-NL" sz="1600" dirty="0">
                <a:hlinkClick r:id="rId3"/>
              </a:rPr>
              <a:t>Nonresponse analysis in a longitudinal smartphone-based travel study </a:t>
            </a:r>
            <a:r>
              <a:rPr lang="nl-NL" sz="1600" dirty="0"/>
              <a:t>. </a:t>
            </a:r>
            <a:r>
              <a:rPr lang="nl-NL" sz="1600" i="1" dirty="0"/>
              <a:t>Survey Research </a:t>
            </a:r>
            <a:r>
              <a:rPr lang="nl-NL" sz="1600" i="1" dirty="0" err="1"/>
              <a:t>Methods</a:t>
            </a:r>
            <a:r>
              <a:rPr lang="nl-NL" sz="1600" dirty="0"/>
              <a:t>, pp. 13-27.</a:t>
            </a:r>
            <a:endParaRPr lang="nl-NL" sz="1000" dirty="0">
              <a:effectLst/>
            </a:endParaRPr>
          </a:p>
          <a:p>
            <a:pPr marL="0" indent="0">
              <a:buNone/>
            </a:pPr>
            <a:r>
              <a:rPr lang="nl-NL" sz="1600" dirty="0" err="1">
                <a:effectLst/>
              </a:rPr>
              <a:t>McCool</a:t>
            </a:r>
            <a:r>
              <a:rPr lang="nl-NL" sz="1600" dirty="0">
                <a:effectLst/>
              </a:rPr>
              <a:t>, D., </a:t>
            </a:r>
            <a:r>
              <a:rPr lang="nl-NL" sz="1600" dirty="0" err="1">
                <a:effectLst/>
              </a:rPr>
              <a:t>Lugtig</a:t>
            </a:r>
            <a:r>
              <a:rPr lang="nl-NL" sz="1600" dirty="0">
                <a:effectLst/>
              </a:rPr>
              <a:t>, P., </a:t>
            </a:r>
            <a:r>
              <a:rPr lang="nl-NL" sz="1600" dirty="0" err="1">
                <a:effectLst/>
              </a:rPr>
              <a:t>Mussman</a:t>
            </a:r>
            <a:r>
              <a:rPr lang="nl-NL" sz="1600" dirty="0">
                <a:effectLst/>
              </a:rPr>
              <a:t>, O. &amp; Schouten, J.G. (2021). </a:t>
            </a:r>
            <a:r>
              <a:rPr lang="nl-NL" sz="1600" dirty="0">
                <a:effectLst/>
                <a:hlinkClick r:id="rId4"/>
              </a:rPr>
              <a:t>An app-assisted travel survey in official statistics. Possibilities and challenges</a:t>
            </a:r>
            <a:r>
              <a:rPr lang="nl-NL" sz="1600" dirty="0">
                <a:effectLst/>
              </a:rPr>
              <a:t>. </a:t>
            </a:r>
            <a:r>
              <a:rPr lang="nl-NL" sz="1600" i="1" dirty="0">
                <a:effectLst/>
              </a:rPr>
              <a:t>Journal of Official </a:t>
            </a:r>
            <a:r>
              <a:rPr lang="nl-NL" sz="1600" i="1" dirty="0" err="1">
                <a:effectLst/>
              </a:rPr>
              <a:t>Statistics</a:t>
            </a:r>
            <a:r>
              <a:rPr lang="nl-NL" sz="1600" dirty="0">
                <a:effectLst/>
              </a:rPr>
              <a:t>, vol. 37, 149-170. </a:t>
            </a:r>
            <a:endParaRPr lang="en-US" altLang="nl-NL" sz="1000" dirty="0"/>
          </a:p>
          <a:p>
            <a:pPr marL="0" indent="0" eaLnBrk="1" hangingPunct="1">
              <a:buFont typeface="Arial" panose="020B0604020202020204" pitchFamily="34" charset="0"/>
              <a:buNone/>
            </a:pPr>
            <a:r>
              <a:rPr lang="en-US" altLang="nl-NL" sz="1600" dirty="0"/>
              <a:t>S</a:t>
            </a:r>
            <a:r>
              <a:rPr lang="nl-NL" altLang="nl-NL" sz="1600" dirty="0" err="1"/>
              <a:t>alganik</a:t>
            </a:r>
            <a:r>
              <a:rPr lang="nl-NL" altLang="nl-NL" sz="1600" dirty="0"/>
              <a:t>, M. 2018. Bit </a:t>
            </a:r>
            <a:r>
              <a:rPr lang="nl-NL" altLang="nl-NL" sz="1600" dirty="0" err="1"/>
              <a:t>by</a:t>
            </a:r>
            <a:r>
              <a:rPr lang="nl-NL" altLang="nl-NL" sz="1600" dirty="0"/>
              <a:t> bit. </a:t>
            </a:r>
            <a:r>
              <a:rPr lang="nl-NL" altLang="nl-NL" sz="1600" dirty="0" err="1"/>
              <a:t>Social</a:t>
            </a:r>
            <a:r>
              <a:rPr lang="nl-NL" altLang="nl-NL" sz="1600" dirty="0"/>
              <a:t> research in </a:t>
            </a:r>
            <a:r>
              <a:rPr lang="nl-NL" altLang="nl-NL" sz="1600" dirty="0" err="1"/>
              <a:t>the</a:t>
            </a:r>
            <a:r>
              <a:rPr lang="nl-NL" altLang="nl-NL" sz="1600" dirty="0"/>
              <a:t> digital </a:t>
            </a:r>
            <a:r>
              <a:rPr lang="nl-NL" altLang="nl-NL" sz="1600" dirty="0" err="1"/>
              <a:t>age</a:t>
            </a:r>
            <a:r>
              <a:rPr lang="nl-NL" altLang="nl-NL" sz="1600" dirty="0"/>
              <a:t>. Princeton University Press.</a:t>
            </a:r>
          </a:p>
          <a:p>
            <a:pPr marL="0" indent="0" eaLnBrk="1" hangingPunct="1">
              <a:buFont typeface="Arial" panose="020B0604020202020204" pitchFamily="34" charset="0"/>
              <a:buNone/>
            </a:pPr>
            <a:r>
              <a:rPr lang="nl-NL" altLang="nl-NL" sz="1600" dirty="0" err="1"/>
              <a:t>Struminskaya</a:t>
            </a:r>
            <a:r>
              <a:rPr lang="nl-NL" altLang="nl-NL" sz="1600" dirty="0"/>
              <a:t>, </a:t>
            </a:r>
            <a:r>
              <a:rPr lang="nl-NL" altLang="nl-NL" sz="1600" dirty="0" err="1"/>
              <a:t>Lugtig</a:t>
            </a:r>
            <a:r>
              <a:rPr lang="nl-NL" altLang="nl-NL" sz="1600" dirty="0"/>
              <a:t>, </a:t>
            </a:r>
            <a:r>
              <a:rPr lang="nl-NL" altLang="nl-NL" sz="1600" dirty="0" err="1"/>
              <a:t>Keusch</a:t>
            </a:r>
            <a:r>
              <a:rPr lang="nl-NL" altLang="nl-NL" sz="1600" dirty="0"/>
              <a:t>, </a:t>
            </a:r>
            <a:r>
              <a:rPr lang="nl-NL" altLang="nl-NL" sz="1600" dirty="0" err="1"/>
              <a:t>Höhne</a:t>
            </a:r>
            <a:r>
              <a:rPr lang="nl-NL" altLang="nl-NL" sz="1600" dirty="0"/>
              <a:t> (2020). Using mobile apps </a:t>
            </a:r>
            <a:r>
              <a:rPr lang="nl-NL" altLang="nl-NL" sz="1600" dirty="0" err="1"/>
              <a:t>and</a:t>
            </a:r>
            <a:r>
              <a:rPr lang="nl-NL" altLang="nl-NL" sz="1600" dirty="0"/>
              <a:t> sensors in </a:t>
            </a:r>
            <a:r>
              <a:rPr lang="nl-NL" altLang="nl-NL" sz="1600" dirty="0" err="1"/>
              <a:t>surveys</a:t>
            </a:r>
            <a:r>
              <a:rPr lang="nl-NL" altLang="nl-NL" sz="1600" dirty="0"/>
              <a:t>. Special issue of </a:t>
            </a:r>
            <a:r>
              <a:rPr lang="nl-NL" altLang="nl-NL" sz="1600" dirty="0" err="1"/>
              <a:t>the</a:t>
            </a:r>
            <a:r>
              <a:rPr lang="nl-NL" altLang="nl-NL" sz="1600" dirty="0"/>
              <a:t> </a:t>
            </a:r>
            <a:r>
              <a:rPr lang="nl-NL" altLang="nl-NL" sz="1600" dirty="0" err="1"/>
              <a:t>Social</a:t>
            </a:r>
            <a:r>
              <a:rPr lang="nl-NL" altLang="nl-NL" sz="1600" dirty="0"/>
              <a:t> </a:t>
            </a:r>
            <a:r>
              <a:rPr lang="nl-NL" altLang="nl-NL" sz="1600" dirty="0" err="1"/>
              <a:t>Science</a:t>
            </a:r>
            <a:r>
              <a:rPr lang="nl-NL" altLang="nl-NL" sz="1600" dirty="0"/>
              <a:t> Computer Review (</a:t>
            </a:r>
            <a:r>
              <a:rPr lang="nl-NL" altLang="nl-NL" sz="1600" dirty="0" err="1"/>
              <a:t>contributions</a:t>
            </a:r>
            <a:r>
              <a:rPr lang="nl-NL" altLang="nl-NL" sz="1600" dirty="0"/>
              <a:t> on </a:t>
            </a:r>
            <a:r>
              <a:rPr lang="nl-NL" altLang="nl-NL" sz="1600" dirty="0">
                <a:hlinkClick r:id="rId5"/>
              </a:rPr>
              <a:t>SSCR website </a:t>
            </a:r>
            <a:r>
              <a:rPr lang="nl-NL" altLang="nl-NL" sz="1600" dirty="0" err="1"/>
              <a:t>by</a:t>
            </a:r>
            <a:r>
              <a:rPr lang="nl-NL" altLang="nl-NL" sz="1600" dirty="0"/>
              <a:t> English et al., </a:t>
            </a:r>
            <a:r>
              <a:rPr lang="nl-NL" altLang="nl-NL" sz="1600" dirty="0" err="1"/>
              <a:t>Bähr</a:t>
            </a:r>
            <a:r>
              <a:rPr lang="nl-NL" altLang="nl-NL" sz="1600" dirty="0"/>
              <a:t> et al., </a:t>
            </a:r>
            <a:r>
              <a:rPr lang="nl-NL" altLang="nl-NL" sz="1600" dirty="0" err="1"/>
              <a:t>Sepulvado</a:t>
            </a:r>
            <a:r>
              <a:rPr lang="nl-NL" altLang="nl-NL" sz="1600" dirty="0"/>
              <a:t> et al., </a:t>
            </a:r>
            <a:r>
              <a:rPr lang="nl-NL" altLang="nl-NL" sz="1600" dirty="0" err="1"/>
              <a:t>Wenz</a:t>
            </a:r>
            <a:r>
              <a:rPr lang="nl-NL" altLang="nl-NL" sz="1600" dirty="0"/>
              <a:t> et al.)</a:t>
            </a:r>
          </a:p>
          <a:p>
            <a:pPr marL="0" indent="0" eaLnBrk="1" hangingPunct="1">
              <a:buNone/>
            </a:pPr>
            <a:r>
              <a:rPr lang="nl-NL" sz="1600" dirty="0" err="1"/>
              <a:t>Struminskaya</a:t>
            </a:r>
            <a:r>
              <a:rPr lang="nl-NL" sz="1600" dirty="0"/>
              <a:t>, B., </a:t>
            </a:r>
            <a:r>
              <a:rPr lang="nl-NL" sz="1600" dirty="0" err="1"/>
              <a:t>Lugtig</a:t>
            </a:r>
            <a:r>
              <a:rPr lang="nl-NL" sz="1600" dirty="0"/>
              <a:t>, P., </a:t>
            </a:r>
            <a:r>
              <a:rPr lang="nl-NL" sz="1600" dirty="0" err="1"/>
              <a:t>Toepoel</a:t>
            </a:r>
            <a:r>
              <a:rPr lang="nl-NL" sz="1600" dirty="0"/>
              <a:t>, Schouten, J.G., Giesen, D. </a:t>
            </a:r>
            <a:r>
              <a:rPr lang="nl-NL" sz="1600" dirty="0" err="1"/>
              <a:t>and</a:t>
            </a:r>
            <a:r>
              <a:rPr lang="nl-NL" sz="1600" dirty="0"/>
              <a:t> Dolmans, R. (2021). </a:t>
            </a:r>
            <a:r>
              <a:rPr lang="nl-NL" sz="1600" dirty="0">
                <a:hlinkClick r:id="rId6"/>
              </a:rPr>
              <a:t>Sharing Data Collected with Smartphone Sensors: Willingness, Participation, and Nonparticipation Bias</a:t>
            </a:r>
            <a:r>
              <a:rPr lang="nl-NL" sz="1600" dirty="0"/>
              <a:t>. </a:t>
            </a:r>
            <a:r>
              <a:rPr lang="nl-NL" sz="1600" i="1" dirty="0"/>
              <a:t>Public Opinion </a:t>
            </a:r>
            <a:r>
              <a:rPr lang="nl-NL" sz="1600" i="1" dirty="0" err="1"/>
              <a:t>Quarterly</a:t>
            </a:r>
            <a:r>
              <a:rPr lang="nl-NL" sz="1600" dirty="0"/>
              <a:t>, advance access.</a:t>
            </a:r>
            <a:endParaRPr lang="en-US" altLang="nl-NL" sz="1600" dirty="0"/>
          </a:p>
          <a:p>
            <a:pPr marL="0" indent="0" eaLnBrk="1" hangingPunct="1">
              <a:buFont typeface="Arial" panose="020B0604020202020204" pitchFamily="34" charset="0"/>
              <a:buNone/>
            </a:pPr>
            <a:endParaRPr lang="en-US" altLang="nl-NL" sz="1600" b="1" dirty="0"/>
          </a:p>
          <a:p>
            <a:pPr marL="0" indent="0" eaLnBrk="1" hangingPunct="1">
              <a:buFont typeface="Arial" panose="020B0604020202020204" pitchFamily="34" charset="0"/>
              <a:buNone/>
            </a:pPr>
            <a:endParaRPr lang="nl-NL" altLang="nl-NL" sz="1800" b="1"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76</TotalTime>
  <Words>6317</Words>
  <Application>Microsoft Macintosh PowerPoint</Application>
  <PresentationFormat>Breedbeeld</PresentationFormat>
  <Paragraphs>879</Paragraphs>
  <Slides>98</Slides>
  <Notes>57</Notes>
  <HiddenSlides>35</HiddenSlides>
  <MMClips>5</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98</vt:i4>
      </vt:variant>
    </vt:vector>
  </HeadingPairs>
  <TitlesOfParts>
    <vt:vector size="107" baseType="lpstr">
      <vt:lpstr>Arial</vt:lpstr>
      <vt:lpstr>Calibri</vt:lpstr>
      <vt:lpstr>Calibri Light</vt:lpstr>
      <vt:lpstr>Monotype Sorts</vt:lpstr>
      <vt:lpstr>Tahoma</vt:lpstr>
      <vt:lpstr>Times New Roman</vt:lpstr>
      <vt:lpstr>Verdana</vt:lpstr>
      <vt:lpstr>Wingdings</vt:lpstr>
      <vt:lpstr>Office Theme</vt:lpstr>
      <vt:lpstr>Designed big data</vt:lpstr>
      <vt:lpstr>Outline</vt:lpstr>
      <vt:lpstr>Results last weeks’ competition</vt:lpstr>
      <vt:lpstr>Organic / big / found data sources:</vt:lpstr>
      <vt:lpstr>PowerPoint-presentatie</vt:lpstr>
      <vt:lpstr>Types of big data</vt:lpstr>
      <vt:lpstr>Administrative data</vt:lpstr>
      <vt:lpstr>Transaction data</vt:lpstr>
      <vt:lpstr>Social Media Data</vt:lpstr>
      <vt:lpstr>Sensor data</vt:lpstr>
      <vt:lpstr> Surveys    &amp;     Big data </vt:lpstr>
      <vt:lpstr>Can anonymized data from mobile phone networks predict poverty and wealth?</vt:lpstr>
      <vt:lpstr>Can anonymized data from mobile phone networks predict poverty and wealth?</vt:lpstr>
      <vt:lpstr>Can anonymized data from mobile phone networks predict poverty and wealth?</vt:lpstr>
      <vt:lpstr>Added value</vt:lpstr>
      <vt:lpstr>Bostanci et al (2022) – source 1 :traffic sensors</vt:lpstr>
      <vt:lpstr>Bostanci –source 2 (admin data)</vt:lpstr>
      <vt:lpstr>Bostanci – compare sources</vt:lpstr>
      <vt:lpstr>PowerPoint-presentatie</vt:lpstr>
      <vt:lpstr>PowerPoint-presentatie</vt:lpstr>
      <vt:lpstr>PowerPoint-presentatie</vt:lpstr>
      <vt:lpstr>Decreasing response rates</vt:lpstr>
      <vt:lpstr>Cumulative nonresponse rates in large panel surveys (peterlugtig.com)</vt:lpstr>
      <vt:lpstr>Willingness to collect sensor data</vt:lpstr>
      <vt:lpstr>Willingness to download research app</vt:lpstr>
      <vt:lpstr>Reasons (not) to participate</vt:lpstr>
      <vt:lpstr>Few covariates: Obesity-Related Tweets and McDonalds Restaurants</vt:lpstr>
      <vt:lpstr>Lack of stability</vt:lpstr>
      <vt:lpstr>Total Survey Error/Cornerstones of Survey Research (see Hox et al., 2008)</vt:lpstr>
      <vt:lpstr>Total Survey Error/Cornerstones of Survey Research (see Hox et al., 2008)</vt:lpstr>
      <vt:lpstr>Coverage in Big Data </vt:lpstr>
      <vt:lpstr>Sampling in Big Data</vt:lpstr>
      <vt:lpstr>Nonresponse in Big Data</vt:lpstr>
      <vt:lpstr>Measurement in Big Data</vt:lpstr>
      <vt:lpstr>Measurement in Big Data</vt:lpstr>
      <vt:lpstr>Specification in Big Data</vt:lpstr>
      <vt:lpstr>Costs in Big Data</vt:lpstr>
      <vt:lpstr>Big data particularly useful for</vt:lpstr>
      <vt:lpstr>Passive data collection using smartphone sensors</vt:lpstr>
      <vt:lpstr>Native smartphone sensors </vt:lpstr>
      <vt:lpstr>Native smartphone sensors </vt:lpstr>
      <vt:lpstr>Location sensors</vt:lpstr>
      <vt:lpstr>Physical activity sensors</vt:lpstr>
      <vt:lpstr>Ambience sensors, proximity sensors</vt:lpstr>
      <vt:lpstr>...a selection of research questions</vt:lpstr>
      <vt:lpstr>StudentLife App: Combining sensor data with self-reports</vt:lpstr>
      <vt:lpstr>StudentLife Study Design</vt:lpstr>
      <vt:lpstr>Correlation between self-report &amp; sensor data </vt:lpstr>
      <vt:lpstr>Introducing “design” to Big Data</vt:lpstr>
      <vt:lpstr>How do people move around in everyday life? (McCool, Lugtig, and Schouten, under review)</vt:lpstr>
      <vt:lpstr>Recruitment (Lugtig et al. 2019)</vt:lpstr>
      <vt:lpstr>Recruitment (Lugtig et al. 2019)</vt:lpstr>
      <vt:lpstr>Recruitment (Lugtig et al. 2019)</vt:lpstr>
      <vt:lpstr>How do people move around in everyday life? (McCool, Lugtig, and Schouten, 2021)</vt:lpstr>
      <vt:lpstr>How do people move around in everyday life? (McCool, Lugtig, and Schouten, 2021)</vt:lpstr>
      <vt:lpstr>PowerPoint-presentatie</vt:lpstr>
      <vt:lpstr>How do people move around in everyday life? (McCool, Lugtig, and Schouten, 2021)</vt:lpstr>
      <vt:lpstr>Raw data</vt:lpstr>
      <vt:lpstr>Making inference from raw data  </vt:lpstr>
      <vt:lpstr>Errors during data collection &amp; Missing data </vt:lpstr>
      <vt:lpstr>Battery life example: CBS Travel App (McCool et al.) </vt:lpstr>
      <vt:lpstr>Storage &amp; Costs</vt:lpstr>
      <vt:lpstr>PowerPoint-presentatie</vt:lpstr>
      <vt:lpstr>Picture project (Ilic et al 2022)</vt:lpstr>
      <vt:lpstr>Experiment with information</vt:lpstr>
      <vt:lpstr>Questions</vt:lpstr>
      <vt:lpstr>Choice does not lead to lower willingness</vt:lpstr>
      <vt:lpstr>Quality of picture data (heating)</vt:lpstr>
      <vt:lpstr>Quality of text data (heating)</vt:lpstr>
      <vt:lpstr>Conclusions (pictures)</vt:lpstr>
      <vt:lpstr>PowerPoint-presentatie</vt:lpstr>
      <vt:lpstr>What are the effects of unemployment? (Kreuter et al. 2018)</vt:lpstr>
      <vt:lpstr>What are the effects of unemployment? (Kreuter et al. 2018) </vt:lpstr>
      <vt:lpstr>Practical implementation</vt:lpstr>
      <vt:lpstr>Practical implementation:</vt:lpstr>
      <vt:lpstr>Representation: Coverage </vt:lpstr>
      <vt:lpstr>Representation: Coverage bias in Germany (Keusch et al. under review)</vt:lpstr>
      <vt:lpstr>2. (Non)participation: Willingness to participate (WTP) &amp; actual consent </vt:lpstr>
      <vt:lpstr>2. Mechanisms of (non-)participation: Concern</vt:lpstr>
      <vt:lpstr>Concern by Number of Smartphone Activities</vt:lpstr>
      <vt:lpstr>No Effect of Emphasizing Privacy </vt:lpstr>
      <vt:lpstr>2. Mechanisms of (non-)participation: Incentives</vt:lpstr>
      <vt:lpstr>2. Mechanisms of (non)participation:  Privacy &amp; consent</vt:lpstr>
      <vt:lpstr>2. Example for consent: In-browser GPS (Struminskaya et al. 2018)</vt:lpstr>
      <vt:lpstr>2. Example for consent: In-browser camera (Struminskaya et al. 2018)</vt:lpstr>
      <vt:lpstr>2. Example for consent: IAB-SMART (Kreuter et al. 2018)</vt:lpstr>
      <vt:lpstr>2. Example for consent: IAB-SMART (Kreuter et al. 2018)</vt:lpstr>
      <vt:lpstr>2. Example for consent: IAB-SMART (Kreuter et al. 2018)</vt:lpstr>
      <vt:lpstr>3. Frequency of measurement - Sampling rate</vt:lpstr>
      <vt:lpstr>3. Frequency of measurement - Sampling rate</vt:lpstr>
      <vt:lpstr>3. Frequency of measurement - Sampling rate</vt:lpstr>
      <vt:lpstr>Class exercise: Design a sensor &amp; survey study</vt:lpstr>
      <vt:lpstr>In groups: choose a RQ and suggest study design 20 min (design) + 5 (present) </vt:lpstr>
      <vt:lpstr>Take home exercise</vt:lpstr>
      <vt:lpstr>Take home exercise</vt:lpstr>
      <vt:lpstr>Take home exercise</vt:lpstr>
      <vt:lpstr>Questions? Comments?</vt:lpstr>
      <vt:lpstr>References &amp; Additional reading</vt:lpstr>
    </vt:vector>
  </TitlesOfParts>
  <Company>FSS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diagram</dc:title>
  <dc:creator>helmo105</dc:creator>
  <cp:lastModifiedBy>Lugtig, P.J. (Peter)</cp:lastModifiedBy>
  <cp:revision>214</cp:revision>
  <dcterms:created xsi:type="dcterms:W3CDTF">2006-06-13T09:52:53Z</dcterms:created>
  <dcterms:modified xsi:type="dcterms:W3CDTF">2022-12-04T21:11:08Z</dcterms:modified>
</cp:coreProperties>
</file>